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74" r:id="rId3"/>
    <p:sldId id="311" r:id="rId4"/>
    <p:sldId id="312" r:id="rId5"/>
    <p:sldId id="313" r:id="rId6"/>
    <p:sldId id="319" r:id="rId7"/>
    <p:sldId id="318" r:id="rId8"/>
    <p:sldId id="294" r:id="rId9"/>
    <p:sldId id="293" r:id="rId10"/>
    <p:sldId id="306" r:id="rId11"/>
    <p:sldId id="303" r:id="rId12"/>
    <p:sldId id="287" r:id="rId13"/>
    <p:sldId id="296" r:id="rId14"/>
    <p:sldId id="295" r:id="rId15"/>
    <p:sldId id="300" r:id="rId16"/>
    <p:sldId id="309" r:id="rId17"/>
    <p:sldId id="301" r:id="rId18"/>
    <p:sldId id="298" r:id="rId19"/>
    <p:sldId id="299" r:id="rId20"/>
    <p:sldId id="302" r:id="rId21"/>
    <p:sldId id="304" r:id="rId22"/>
    <p:sldId id="310" r:id="rId23"/>
    <p:sldId id="315" r:id="rId24"/>
    <p:sldId id="305" r:id="rId25"/>
    <p:sldId id="316" r:id="rId26"/>
    <p:sldId id="317" r:id="rId27"/>
    <p:sldId id="292" r:id="rId28"/>
  </p:sldIdLst>
  <p:sldSz cx="9144000" cy="6858000" type="screen4x3"/>
  <p:notesSz cx="6858000" cy="9144000"/>
  <p:defaultTextStyle>
    <a:defPPr>
      <a:defRPr lang="es-H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enz Jenni" initials="LJ" lastIdx="3" clrIdx="0">
    <p:extLst>
      <p:ext uri="{19B8F6BF-5375-455C-9EA6-DF929625EA0E}">
        <p15:presenceInfo xmlns:p15="http://schemas.microsoft.com/office/powerpoint/2012/main" userId="80caf1ff0f9e2a44" providerId="Windows Live"/>
      </p:ext>
    </p:extLst>
  </p:cmAuthor>
  <p:cmAuthor id="2" name="Golgi Dario Alvarez" initials="GDA" lastIdx="2" clrIdx="1">
    <p:extLst>
      <p:ext uri="{19B8F6BF-5375-455C-9EA6-DF929625EA0E}">
        <p15:presenceInfo xmlns:p15="http://schemas.microsoft.com/office/powerpoint/2012/main" userId="S-1-5-21-2696755105-606410078-270180701-21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87"/>
    <a:srgbClr val="2E75B6"/>
    <a:srgbClr val="FF0101"/>
    <a:srgbClr val="F2F2F2"/>
    <a:srgbClr val="C7C7C7"/>
    <a:srgbClr val="0A1464"/>
    <a:srgbClr val="FCC704"/>
    <a:srgbClr val="900000"/>
    <a:srgbClr val="1F4E79"/>
    <a:srgbClr val="FFA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9" autoAdjust="0"/>
    <p:restoredTop sz="83429" autoAdjust="0"/>
  </p:normalViewPr>
  <p:slideViewPr>
    <p:cSldViewPr snapToGrid="0">
      <p:cViewPr varScale="1">
        <p:scale>
          <a:sx n="44" d="100"/>
          <a:sy n="44" d="100"/>
        </p:scale>
        <p:origin x="1258" y="5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47EF7-AFF6-4184-828E-E20C0EA6C795}" type="datetimeFigureOut">
              <a:rPr lang="es-419" smtClean="0"/>
              <a:t>26/3/2017</a:t>
            </a:fld>
            <a:endParaRPr lang="es-419"/>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s-419"/>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F42909-11A9-404D-AB3E-41EA306ABD90}" type="slidenum">
              <a:rPr lang="es-419" smtClean="0"/>
              <a:t>‹Nr.›</a:t>
            </a:fld>
            <a:endParaRPr lang="es-419"/>
          </a:p>
        </p:txBody>
      </p:sp>
    </p:spTree>
    <p:extLst>
      <p:ext uri="{BB962C8B-B14F-4D97-AF65-F5344CB8AC3E}">
        <p14:creationId xmlns:p14="http://schemas.microsoft.com/office/powerpoint/2010/main" val="80100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Como se </a:t>
            </a:r>
            <a:r>
              <a:rPr lang="de-CH" dirty="0" err="1" smtClean="0"/>
              <a:t>describe</a:t>
            </a:r>
            <a:r>
              <a:rPr lang="de-CH" dirty="0" smtClean="0"/>
              <a:t> y </a:t>
            </a:r>
            <a:r>
              <a:rPr lang="de-CH" dirty="0" err="1" smtClean="0"/>
              <a:t>representa</a:t>
            </a:r>
            <a:r>
              <a:rPr lang="de-CH" dirty="0" smtClean="0"/>
              <a:t> </a:t>
            </a:r>
            <a:r>
              <a:rPr lang="de-CH" dirty="0" err="1" smtClean="0"/>
              <a:t>un</a:t>
            </a:r>
            <a:r>
              <a:rPr lang="de-CH" dirty="0" smtClean="0"/>
              <a:t> </a:t>
            </a:r>
            <a:r>
              <a:rPr lang="de-CH" dirty="0" err="1" smtClean="0"/>
              <a:t>modelo</a:t>
            </a:r>
            <a:r>
              <a:rPr lang="de-CH" dirty="0" smtClean="0"/>
              <a:t> </a:t>
            </a:r>
            <a:r>
              <a:rPr lang="de-CH" dirty="0" err="1" smtClean="0"/>
              <a:t>conceptual</a:t>
            </a:r>
            <a:r>
              <a:rPr lang="de-CH" dirty="0" smtClean="0"/>
              <a:t> </a:t>
            </a:r>
            <a:r>
              <a:rPr lang="de-CH" dirty="0" err="1" smtClean="0"/>
              <a:t>como</a:t>
            </a:r>
            <a:r>
              <a:rPr lang="de-CH" dirty="0" smtClean="0"/>
              <a:t> es la ISO 19152? </a:t>
            </a:r>
            <a:r>
              <a:rPr lang="de-CH" dirty="0" err="1" smtClean="0"/>
              <a:t>Un</a:t>
            </a:r>
            <a:r>
              <a:rPr lang="de-CH" dirty="0" smtClean="0"/>
              <a:t> </a:t>
            </a:r>
            <a:r>
              <a:rPr lang="de-CH" dirty="0" err="1" smtClean="0"/>
              <a:t>diagrama</a:t>
            </a:r>
            <a:r>
              <a:rPr lang="de-CH" dirty="0" smtClean="0"/>
              <a:t> de </a:t>
            </a:r>
            <a:r>
              <a:rPr lang="de-CH" dirty="0" err="1" smtClean="0"/>
              <a:t>clases</a:t>
            </a:r>
            <a:r>
              <a:rPr lang="de-CH" dirty="0" smtClean="0"/>
              <a:t> UML (OMG) es </a:t>
            </a:r>
            <a:r>
              <a:rPr lang="de-CH" dirty="0" err="1" smtClean="0"/>
              <a:t>un</a:t>
            </a:r>
            <a:r>
              <a:rPr lang="de-CH" dirty="0" smtClean="0"/>
              <a:t> </a:t>
            </a:r>
            <a:r>
              <a:rPr lang="de-CH" dirty="0" err="1" smtClean="0"/>
              <a:t>ejemplo</a:t>
            </a:r>
            <a:r>
              <a:rPr lang="de-CH" dirty="0" smtClean="0"/>
              <a:t> de </a:t>
            </a:r>
            <a:r>
              <a:rPr lang="de-CH" dirty="0" err="1" smtClean="0"/>
              <a:t>esa</a:t>
            </a:r>
            <a:r>
              <a:rPr lang="de-CH" dirty="0" smtClean="0"/>
              <a:t> </a:t>
            </a:r>
            <a:r>
              <a:rPr lang="de-CH" dirty="0" err="1" smtClean="0"/>
              <a:t>representación</a:t>
            </a:r>
            <a:r>
              <a:rPr lang="de-CH"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a:t>
            </a:fld>
            <a:endParaRPr lang="es-419"/>
          </a:p>
        </p:txBody>
      </p:sp>
    </p:spTree>
    <p:extLst>
      <p:ext uri="{BB962C8B-B14F-4D97-AF65-F5344CB8AC3E}">
        <p14:creationId xmlns:p14="http://schemas.microsoft.com/office/powerpoint/2010/main" val="3153466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Entonces</a:t>
            </a:r>
            <a:r>
              <a:rPr lang="de-CH" dirty="0" smtClean="0"/>
              <a:t>:</a:t>
            </a:r>
            <a:r>
              <a:rPr lang="de-CH" baseline="0" dirty="0" smtClean="0"/>
              <a:t> </a:t>
            </a:r>
            <a:r>
              <a:rPr lang="de-CH" baseline="0" dirty="0" err="1" smtClean="0"/>
              <a:t>que</a:t>
            </a:r>
            <a:r>
              <a:rPr lang="de-CH" baseline="0" dirty="0" smtClean="0"/>
              <a:t> NO es INTERLIS? </a:t>
            </a:r>
            <a:r>
              <a:rPr lang="de-CH" baseline="0" dirty="0" err="1" smtClean="0"/>
              <a:t>No</a:t>
            </a:r>
            <a:r>
              <a:rPr lang="de-CH" baseline="0" dirty="0" smtClean="0"/>
              <a:t> es </a:t>
            </a:r>
            <a:r>
              <a:rPr lang="de-CH" baseline="0" dirty="0" err="1" smtClean="0"/>
              <a:t>un</a:t>
            </a:r>
            <a:r>
              <a:rPr lang="de-CH" baseline="0" dirty="0" smtClean="0"/>
              <a:t> Software, si </a:t>
            </a:r>
            <a:r>
              <a:rPr lang="de-CH" baseline="0" dirty="0" err="1" smtClean="0"/>
              <a:t>no</a:t>
            </a:r>
            <a:r>
              <a:rPr lang="de-CH" baseline="0" dirty="0" smtClean="0"/>
              <a:t>, es </a:t>
            </a:r>
            <a:r>
              <a:rPr lang="de-CH" baseline="0" dirty="0" err="1" smtClean="0"/>
              <a:t>un</a:t>
            </a:r>
            <a:r>
              <a:rPr lang="de-CH" baseline="0" dirty="0" smtClean="0"/>
              <a:t> </a:t>
            </a:r>
            <a:r>
              <a:rPr lang="de-CH" baseline="0" dirty="0" err="1" smtClean="0"/>
              <a:t>lenguaje</a:t>
            </a:r>
            <a:r>
              <a:rPr lang="de-CH" baseline="0" dirty="0" smtClean="0"/>
              <a:t> </a:t>
            </a:r>
            <a:r>
              <a:rPr lang="de-CH" baseline="0" dirty="0" err="1" smtClean="0"/>
              <a:t>para</a:t>
            </a:r>
            <a:r>
              <a:rPr lang="de-CH" baseline="0" dirty="0" smtClean="0"/>
              <a:t> </a:t>
            </a:r>
            <a:r>
              <a:rPr lang="de-CH" baseline="0" dirty="0" err="1" smtClean="0"/>
              <a:t>describir</a:t>
            </a:r>
            <a:r>
              <a:rPr lang="de-CH" baseline="0" dirty="0" smtClean="0"/>
              <a:t> </a:t>
            </a:r>
            <a:r>
              <a:rPr lang="de-CH" baseline="0" dirty="0" err="1" smtClean="0"/>
              <a:t>modelos</a:t>
            </a:r>
            <a:r>
              <a:rPr lang="de-CH" baseline="0" dirty="0" smtClean="0"/>
              <a:t> de </a:t>
            </a:r>
            <a:r>
              <a:rPr lang="de-CH" baseline="0" dirty="0" err="1" smtClean="0"/>
              <a:t>datos</a:t>
            </a:r>
            <a:r>
              <a:rPr lang="de-CH" baseline="0" dirty="0" smtClean="0"/>
              <a:t> </a:t>
            </a:r>
            <a:r>
              <a:rPr lang="de-CH" baseline="0" dirty="0" err="1" smtClean="0"/>
              <a:t>conceptuales</a:t>
            </a:r>
            <a:r>
              <a:rPr lang="de-CH" baseline="0" dirty="0" smtClean="0"/>
              <a:t>…</a:t>
            </a:r>
            <a:r>
              <a:rPr lang="de-CH" baseline="0" dirty="0" err="1" smtClean="0"/>
              <a:t>pero</a:t>
            </a:r>
            <a:r>
              <a:rPr lang="de-CH" baseline="0" dirty="0" smtClean="0"/>
              <a:t> </a:t>
            </a:r>
            <a:r>
              <a:rPr lang="de-CH" baseline="0" dirty="0" err="1" smtClean="0"/>
              <a:t>vamos</a:t>
            </a:r>
            <a:r>
              <a:rPr lang="de-CH" baseline="0" dirty="0" smtClean="0"/>
              <a:t> </a:t>
            </a:r>
            <a:r>
              <a:rPr lang="de-CH" baseline="0" dirty="0" err="1" smtClean="0"/>
              <a:t>por</a:t>
            </a:r>
            <a:r>
              <a:rPr lang="de-CH" baseline="0" dirty="0" smtClean="0"/>
              <a:t> </a:t>
            </a:r>
            <a:r>
              <a:rPr lang="de-CH" baseline="0" dirty="0" err="1" smtClean="0"/>
              <a:t>pasos</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11</a:t>
            </a:fld>
            <a:endParaRPr lang="es-419"/>
          </a:p>
        </p:txBody>
      </p:sp>
    </p:spTree>
    <p:extLst>
      <p:ext uri="{BB962C8B-B14F-4D97-AF65-F5344CB8AC3E}">
        <p14:creationId xmlns:p14="http://schemas.microsoft.com/office/powerpoint/2010/main" val="194184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INTERLIS </a:t>
            </a:r>
            <a:r>
              <a:rPr lang="de-CH" dirty="0" err="1" smtClean="0"/>
              <a:t>quiere</a:t>
            </a:r>
            <a:r>
              <a:rPr lang="de-CH" dirty="0" smtClean="0"/>
              <a:t> </a:t>
            </a:r>
            <a:r>
              <a:rPr lang="de-CH" dirty="0" err="1" smtClean="0"/>
              <a:t>decir</a:t>
            </a:r>
            <a:r>
              <a:rPr lang="de-CH" dirty="0" smtClean="0"/>
              <a:t>…y es </a:t>
            </a:r>
            <a:r>
              <a:rPr lang="de-CH" dirty="0" err="1" smtClean="0"/>
              <a:t>un</a:t>
            </a:r>
            <a:r>
              <a:rPr lang="de-CH" dirty="0" smtClean="0"/>
              <a:t> </a:t>
            </a:r>
            <a:r>
              <a:rPr lang="de-CH" dirty="0" err="1" smtClean="0"/>
              <a:t>Lenguaje</a:t>
            </a:r>
            <a:r>
              <a:rPr lang="de-CH" dirty="0" smtClean="0"/>
              <a:t> de </a:t>
            </a:r>
            <a:r>
              <a:rPr lang="de-CH" dirty="0" err="1" smtClean="0"/>
              <a:t>Esquema</a:t>
            </a:r>
            <a:r>
              <a:rPr lang="de-CH" dirty="0" smtClean="0"/>
              <a:t> </a:t>
            </a:r>
            <a:r>
              <a:rPr lang="de-CH" dirty="0" err="1" smtClean="0"/>
              <a:t>Conceptual</a:t>
            </a:r>
            <a:r>
              <a:rPr lang="de-CH" dirty="0" smtClean="0"/>
              <a:t> CSL. </a:t>
            </a:r>
            <a:r>
              <a:rPr lang="de-CH" dirty="0" err="1" smtClean="0"/>
              <a:t>Que</a:t>
            </a:r>
            <a:r>
              <a:rPr lang="de-CH" dirty="0" smtClean="0"/>
              <a:t> </a:t>
            </a:r>
            <a:r>
              <a:rPr lang="de-CH" dirty="0" err="1" smtClean="0"/>
              <a:t>significa</a:t>
            </a:r>
            <a:r>
              <a:rPr lang="de-CH" dirty="0" smtClean="0"/>
              <a:t>? </a:t>
            </a:r>
          </a:p>
          <a:p>
            <a:r>
              <a:rPr lang="de-CH" dirty="0" smtClean="0"/>
              <a:t>- Es </a:t>
            </a:r>
            <a:r>
              <a:rPr lang="de-CH" dirty="0" err="1" smtClean="0"/>
              <a:t>un</a:t>
            </a:r>
            <a:r>
              <a:rPr lang="de-CH" dirty="0" smtClean="0"/>
              <a:t> </a:t>
            </a:r>
            <a:r>
              <a:rPr lang="de-CH" dirty="0" err="1" smtClean="0"/>
              <a:t>lenguaje</a:t>
            </a:r>
            <a:r>
              <a:rPr lang="de-CH" baseline="0" dirty="0" smtClean="0"/>
              <a:t> </a:t>
            </a:r>
            <a:r>
              <a:rPr lang="de-CH" baseline="0" dirty="0" err="1" smtClean="0"/>
              <a:t>estandarizado</a:t>
            </a:r>
            <a:r>
              <a:rPr lang="de-CH" baseline="0" dirty="0" smtClean="0"/>
              <a:t> y </a:t>
            </a:r>
            <a:r>
              <a:rPr lang="de-CH" baseline="0" dirty="0" err="1" smtClean="0"/>
              <a:t>muy</a:t>
            </a:r>
            <a:r>
              <a:rPr lang="de-CH" baseline="0" dirty="0" smtClean="0"/>
              <a:t> </a:t>
            </a:r>
            <a:r>
              <a:rPr lang="de-CH" baseline="0" dirty="0" err="1" smtClean="0"/>
              <a:t>preciso</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12</a:t>
            </a:fld>
            <a:endParaRPr lang="es-419"/>
          </a:p>
        </p:txBody>
      </p:sp>
    </p:spTree>
    <p:extLst>
      <p:ext uri="{BB962C8B-B14F-4D97-AF65-F5344CB8AC3E}">
        <p14:creationId xmlns:p14="http://schemas.microsoft.com/office/powerpoint/2010/main" val="364920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Y, </a:t>
            </a:r>
            <a:r>
              <a:rPr lang="de-CH" dirty="0" err="1" smtClean="0"/>
              <a:t>recordandonos</a:t>
            </a:r>
            <a:r>
              <a:rPr lang="de-CH" baseline="0" dirty="0" smtClean="0"/>
              <a:t> de la </a:t>
            </a:r>
            <a:r>
              <a:rPr lang="de-CH" baseline="0" dirty="0" err="1" smtClean="0"/>
              <a:t>segunda</a:t>
            </a:r>
            <a:r>
              <a:rPr lang="de-CH" baseline="0" dirty="0" smtClean="0"/>
              <a:t> </a:t>
            </a:r>
            <a:r>
              <a:rPr lang="de-CH" baseline="0" dirty="0" err="1" smtClean="0"/>
              <a:t>necesidad</a:t>
            </a:r>
            <a:r>
              <a:rPr lang="de-CH" baseline="0" dirty="0" smtClean="0"/>
              <a:t> </a:t>
            </a:r>
            <a:r>
              <a:rPr lang="de-CH" baseline="0" dirty="0" err="1" smtClean="0"/>
              <a:t>definida</a:t>
            </a:r>
            <a:r>
              <a:rPr lang="de-CH" baseline="0" dirty="0" smtClean="0"/>
              <a:t> en la </a:t>
            </a:r>
            <a:r>
              <a:rPr lang="de-CH" baseline="0" dirty="0" err="1" smtClean="0"/>
              <a:t>implementación</a:t>
            </a:r>
            <a:r>
              <a:rPr lang="de-CH" baseline="0" dirty="0" smtClean="0"/>
              <a:t> del LADM en </a:t>
            </a:r>
            <a:r>
              <a:rPr lang="de-CH" baseline="0" dirty="0" err="1" smtClean="0"/>
              <a:t>el</a:t>
            </a:r>
            <a:r>
              <a:rPr lang="de-CH" baseline="0" dirty="0" smtClean="0"/>
              <a:t> </a:t>
            </a:r>
            <a:r>
              <a:rPr lang="de-CH" baseline="0" dirty="0" err="1" smtClean="0"/>
              <a:t>contexto</a:t>
            </a:r>
            <a:r>
              <a:rPr lang="de-CH" baseline="0" dirty="0" smtClean="0"/>
              <a:t> </a:t>
            </a:r>
            <a:r>
              <a:rPr lang="de-CH" baseline="0" dirty="0" err="1" smtClean="0"/>
              <a:t>Colombiano</a:t>
            </a:r>
            <a:r>
              <a:rPr lang="de-CH" baseline="0" dirty="0" smtClean="0"/>
              <a:t>…</a:t>
            </a:r>
          </a:p>
          <a:p>
            <a:r>
              <a:rPr lang="de-CH" baseline="0" dirty="0" err="1" smtClean="0"/>
              <a:t>Tambien</a:t>
            </a:r>
            <a:r>
              <a:rPr lang="de-CH" baseline="0" dirty="0" smtClean="0"/>
              <a:t> es </a:t>
            </a:r>
            <a:r>
              <a:rPr lang="de-CH" baseline="0" dirty="0" err="1" smtClean="0"/>
              <a:t>un</a:t>
            </a:r>
            <a:r>
              <a:rPr lang="de-CH" baseline="0" dirty="0" smtClean="0"/>
              <a:t> </a:t>
            </a:r>
            <a:r>
              <a:rPr lang="de-CH" baseline="0" dirty="0" err="1" smtClean="0"/>
              <a:t>lenguaje</a:t>
            </a:r>
            <a:r>
              <a:rPr lang="de-CH" baseline="0" dirty="0" smtClean="0"/>
              <a:t> de </a:t>
            </a:r>
            <a:r>
              <a:rPr lang="de-CH" baseline="0" dirty="0" err="1" smtClean="0"/>
              <a:t>intercambio</a:t>
            </a:r>
            <a:r>
              <a:rPr lang="de-CH" baseline="0" dirty="0" smtClean="0"/>
              <a:t>…</a:t>
            </a:r>
          </a:p>
          <a:p>
            <a:pPr marL="171450" indent="-171450">
              <a:buFontTx/>
              <a:buChar char="-"/>
            </a:pPr>
            <a:r>
              <a:rPr lang="de-CH" baseline="0" dirty="0" smtClean="0"/>
              <a:t>… </a:t>
            </a:r>
          </a:p>
          <a:p>
            <a:pPr marL="171450" indent="-171450">
              <a:buFontTx/>
              <a:buChar char="-"/>
            </a:pPr>
            <a:r>
              <a:rPr lang="de-CH" baseline="0" dirty="0" smtClean="0"/>
              <a:t>…</a:t>
            </a:r>
          </a:p>
          <a:p>
            <a:pPr marL="171450" indent="-171450">
              <a:buFontTx/>
              <a:buChar char="-"/>
            </a:pP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13</a:t>
            </a:fld>
            <a:endParaRPr lang="es-419"/>
          </a:p>
        </p:txBody>
      </p:sp>
    </p:spTree>
    <p:extLst>
      <p:ext uri="{BB962C8B-B14F-4D97-AF65-F5344CB8AC3E}">
        <p14:creationId xmlns:p14="http://schemas.microsoft.com/office/powerpoint/2010/main" val="104504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CH" dirty="0" err="1" smtClean="0"/>
              <a:t>Por</a:t>
            </a:r>
            <a:r>
              <a:rPr lang="de-CH" dirty="0" smtClean="0"/>
              <a:t> </a:t>
            </a:r>
            <a:r>
              <a:rPr lang="de-CH" dirty="0" err="1" smtClean="0"/>
              <a:t>lo</a:t>
            </a:r>
            <a:r>
              <a:rPr lang="de-CH" dirty="0" smtClean="0"/>
              <a:t> </a:t>
            </a:r>
            <a:r>
              <a:rPr lang="de-CH" dirty="0" err="1" smtClean="0"/>
              <a:t>tanto</a:t>
            </a:r>
            <a:r>
              <a:rPr lang="de-CH" dirty="0" smtClean="0"/>
              <a:t> </a:t>
            </a:r>
            <a:r>
              <a:rPr lang="de-CH" dirty="0" err="1" smtClean="0"/>
              <a:t>tenemos</a:t>
            </a:r>
            <a:r>
              <a:rPr lang="de-CH" dirty="0" smtClean="0"/>
              <a:t> la </a:t>
            </a:r>
            <a:r>
              <a:rPr lang="de-CH" dirty="0" err="1" smtClean="0"/>
              <a:t>solución</a:t>
            </a:r>
            <a:r>
              <a:rPr lang="de-CH" dirty="0" smtClean="0"/>
              <a:t> de INTERLIS </a:t>
            </a:r>
            <a:r>
              <a:rPr lang="de-CH" dirty="0" err="1" smtClean="0"/>
              <a:t>para</a:t>
            </a:r>
            <a:r>
              <a:rPr lang="de-CH" dirty="0" smtClean="0"/>
              <a:t> </a:t>
            </a:r>
            <a:r>
              <a:rPr lang="de-CH" dirty="0" err="1" smtClean="0"/>
              <a:t>satisfacer</a:t>
            </a:r>
            <a:r>
              <a:rPr lang="de-CH" dirty="0" smtClean="0"/>
              <a:t> </a:t>
            </a:r>
            <a:r>
              <a:rPr lang="de-CH" dirty="0" err="1" smtClean="0"/>
              <a:t>nuestras</a:t>
            </a:r>
            <a:r>
              <a:rPr lang="de-CH" dirty="0" smtClean="0"/>
              <a:t> dos </a:t>
            </a:r>
            <a:r>
              <a:rPr lang="de-CH" dirty="0" err="1" smtClean="0"/>
              <a:t>necesidades</a:t>
            </a:r>
            <a:r>
              <a:rPr lang="de-CH" baseline="0" dirty="0" smtClean="0"/>
              <a:t> </a:t>
            </a:r>
            <a:r>
              <a:rPr lang="de-CH" baseline="0" dirty="0" err="1" smtClean="0"/>
              <a:t>anteriormente</a:t>
            </a:r>
            <a:r>
              <a:rPr lang="de-CH" baseline="0" dirty="0" smtClean="0"/>
              <a:t> </a:t>
            </a:r>
            <a:r>
              <a:rPr lang="de-CH" baseline="0" dirty="0" err="1" smtClean="0"/>
              <a:t>definidos</a:t>
            </a:r>
            <a:r>
              <a:rPr lang="de-CH" baseline="0" dirty="0" smtClean="0"/>
              <a:t>, </a:t>
            </a:r>
          </a:p>
          <a:p>
            <a:pPr marL="171450" indent="-171450">
              <a:buFontTx/>
              <a:buChar char="-"/>
            </a:pPr>
            <a:r>
              <a:rPr lang="de-CH" baseline="0" dirty="0" smtClean="0"/>
              <a:t>nos </a:t>
            </a:r>
            <a:r>
              <a:rPr lang="de-CH" baseline="0" dirty="0" err="1" smtClean="0"/>
              <a:t>provee</a:t>
            </a:r>
            <a:r>
              <a:rPr lang="de-CH" baseline="0" dirty="0" smtClean="0"/>
              <a:t> </a:t>
            </a:r>
            <a:r>
              <a:rPr lang="de-CH" baseline="0" dirty="0" err="1" smtClean="0"/>
              <a:t>una</a:t>
            </a:r>
            <a:r>
              <a:rPr lang="de-CH" baseline="0" dirty="0" smtClean="0"/>
              <a:t> </a:t>
            </a:r>
            <a:r>
              <a:rPr lang="de-CH" baseline="0" dirty="0" err="1" smtClean="0"/>
              <a:t>herramienta</a:t>
            </a:r>
            <a:r>
              <a:rPr lang="de-CH" baseline="0" dirty="0" smtClean="0"/>
              <a:t> </a:t>
            </a:r>
            <a:r>
              <a:rPr lang="de-CH" baseline="0" dirty="0" err="1" smtClean="0"/>
              <a:t>para</a:t>
            </a:r>
            <a:r>
              <a:rPr lang="de-CH" baseline="0" dirty="0" smtClean="0"/>
              <a:t> </a:t>
            </a:r>
            <a:r>
              <a:rPr lang="de-CH" baseline="0" dirty="0" err="1" smtClean="0"/>
              <a:t>describir</a:t>
            </a:r>
            <a:r>
              <a:rPr lang="de-CH" baseline="0" dirty="0" smtClean="0"/>
              <a:t> </a:t>
            </a:r>
            <a:r>
              <a:rPr lang="de-CH" baseline="0" dirty="0" err="1" smtClean="0"/>
              <a:t>un</a:t>
            </a:r>
            <a:r>
              <a:rPr lang="de-CH" baseline="0" dirty="0" smtClean="0"/>
              <a:t> </a:t>
            </a:r>
            <a:r>
              <a:rPr lang="de-CH" baseline="0" dirty="0" err="1" smtClean="0"/>
              <a:t>modelo</a:t>
            </a:r>
            <a:r>
              <a:rPr lang="de-CH" baseline="0" dirty="0" smtClean="0"/>
              <a:t> LADM </a:t>
            </a:r>
            <a:r>
              <a:rPr lang="de-CH" baseline="0" dirty="0" err="1" smtClean="0"/>
              <a:t>conceptual</a:t>
            </a:r>
            <a:r>
              <a:rPr lang="de-CH" baseline="0" dirty="0" smtClean="0"/>
              <a:t> y </a:t>
            </a:r>
            <a:r>
              <a:rPr lang="de-CH" baseline="0" dirty="0" err="1" smtClean="0"/>
              <a:t>facilita</a:t>
            </a:r>
            <a:r>
              <a:rPr lang="de-CH" baseline="0" dirty="0" smtClean="0"/>
              <a:t> la </a:t>
            </a:r>
            <a:r>
              <a:rPr lang="de-CH" baseline="0" dirty="0" err="1" smtClean="0"/>
              <a:t>interpretación</a:t>
            </a:r>
            <a:r>
              <a:rPr lang="de-CH" baseline="0" dirty="0" smtClean="0"/>
              <a:t> de </a:t>
            </a:r>
            <a:r>
              <a:rPr lang="de-CH" baseline="0" dirty="0" err="1" smtClean="0"/>
              <a:t>este</a:t>
            </a:r>
            <a:r>
              <a:rPr lang="de-CH" baseline="0" dirty="0" smtClean="0"/>
              <a:t> </a:t>
            </a:r>
            <a:r>
              <a:rPr lang="de-CH" baseline="0" dirty="0" err="1" smtClean="0"/>
              <a:t>modelo</a:t>
            </a:r>
            <a:r>
              <a:rPr lang="de-CH" baseline="0" dirty="0" smtClean="0"/>
              <a:t> de </a:t>
            </a:r>
            <a:r>
              <a:rPr lang="de-CH" baseline="0" dirty="0" err="1" smtClean="0"/>
              <a:t>parte</a:t>
            </a:r>
            <a:r>
              <a:rPr lang="de-CH" baseline="0" dirty="0" smtClean="0"/>
              <a:t> de </a:t>
            </a:r>
            <a:r>
              <a:rPr lang="de-CH" baseline="0" dirty="0" err="1" smtClean="0"/>
              <a:t>maquinas</a:t>
            </a:r>
            <a:r>
              <a:rPr lang="de-CH" baseline="0" dirty="0" smtClean="0"/>
              <a:t> </a:t>
            </a:r>
            <a:r>
              <a:rPr lang="de-CH" baseline="0" dirty="0" err="1" smtClean="0"/>
              <a:t>que</a:t>
            </a:r>
            <a:r>
              <a:rPr lang="de-CH" baseline="0" dirty="0" smtClean="0"/>
              <a:t> </a:t>
            </a:r>
            <a:r>
              <a:rPr lang="de-CH" baseline="0" dirty="0" err="1" smtClean="0"/>
              <a:t>lo</a:t>
            </a:r>
            <a:r>
              <a:rPr lang="de-CH" baseline="0" dirty="0" smtClean="0"/>
              <a:t> </a:t>
            </a:r>
            <a:r>
              <a:rPr lang="de-CH" baseline="0" dirty="0" err="1" smtClean="0"/>
              <a:t>implementan</a:t>
            </a:r>
            <a:r>
              <a:rPr lang="de-CH" baseline="0" dirty="0" smtClean="0"/>
              <a:t> </a:t>
            </a:r>
            <a:r>
              <a:rPr lang="de-CH" baseline="0" dirty="0" err="1" smtClean="0"/>
              <a:t>directamente</a:t>
            </a:r>
            <a:r>
              <a:rPr lang="de-CH" baseline="0" dirty="0" smtClean="0"/>
              <a:t> en </a:t>
            </a:r>
            <a:r>
              <a:rPr lang="de-CH" baseline="0" dirty="0" err="1" smtClean="0"/>
              <a:t>un</a:t>
            </a:r>
            <a:r>
              <a:rPr lang="de-CH" baseline="0" dirty="0" smtClean="0"/>
              <a:t> </a:t>
            </a:r>
            <a:r>
              <a:rPr lang="de-CH" baseline="0" dirty="0" err="1" smtClean="0"/>
              <a:t>esquema</a:t>
            </a:r>
            <a:r>
              <a:rPr lang="de-CH" baseline="0" dirty="0" smtClean="0"/>
              <a:t> </a:t>
            </a:r>
            <a:r>
              <a:rPr lang="de-CH" baseline="0" dirty="0" err="1" smtClean="0"/>
              <a:t>fisico</a:t>
            </a:r>
            <a:r>
              <a:rPr lang="de-CH" baseline="0" dirty="0" smtClean="0"/>
              <a:t> de </a:t>
            </a:r>
            <a:r>
              <a:rPr lang="de-CH" baseline="0" dirty="0" err="1" smtClean="0"/>
              <a:t>una</a:t>
            </a:r>
            <a:r>
              <a:rPr lang="de-CH" baseline="0" dirty="0" smtClean="0"/>
              <a:t> </a:t>
            </a:r>
            <a:r>
              <a:rPr lang="de-CH" baseline="0" dirty="0" err="1" smtClean="0"/>
              <a:t>base</a:t>
            </a:r>
            <a:r>
              <a:rPr lang="de-CH" baseline="0" dirty="0" smtClean="0"/>
              <a:t> de </a:t>
            </a:r>
            <a:r>
              <a:rPr lang="de-CH" baseline="0" dirty="0" err="1" smtClean="0"/>
              <a:t>datos</a:t>
            </a:r>
            <a:r>
              <a:rPr lang="de-CH" baseline="0" dirty="0" smtClean="0"/>
              <a:t>, y…</a:t>
            </a:r>
          </a:p>
          <a:p>
            <a:pPr marL="171450" indent="-171450">
              <a:buFontTx/>
              <a:buChar char="-"/>
            </a:pPr>
            <a:r>
              <a:rPr lang="de-CH" baseline="0" dirty="0" smtClean="0"/>
              <a:t>A </a:t>
            </a:r>
            <a:r>
              <a:rPr lang="de-CH" baseline="0" dirty="0" err="1" smtClean="0"/>
              <a:t>partir</a:t>
            </a:r>
            <a:r>
              <a:rPr lang="de-CH" baseline="0" dirty="0" smtClean="0"/>
              <a:t> del </a:t>
            </a:r>
            <a:r>
              <a:rPr lang="de-CH" baseline="0" dirty="0" err="1" smtClean="0"/>
              <a:t>mismo</a:t>
            </a:r>
            <a:r>
              <a:rPr lang="de-CH" baseline="0" dirty="0" smtClean="0"/>
              <a:t> </a:t>
            </a:r>
            <a:r>
              <a:rPr lang="de-CH" baseline="0" dirty="0" err="1" smtClean="0"/>
              <a:t>modelo</a:t>
            </a:r>
            <a:r>
              <a:rPr lang="de-CH" baseline="0" dirty="0" smtClean="0"/>
              <a:t>, </a:t>
            </a:r>
            <a:r>
              <a:rPr lang="de-CH" baseline="0" dirty="0" err="1" smtClean="0"/>
              <a:t>podemos</a:t>
            </a:r>
            <a:r>
              <a:rPr lang="de-CH" baseline="0" dirty="0" smtClean="0"/>
              <a:t> </a:t>
            </a:r>
            <a:r>
              <a:rPr lang="de-CH" baseline="0" dirty="0" err="1" smtClean="0"/>
              <a:t>derivar</a:t>
            </a:r>
            <a:r>
              <a:rPr lang="de-CH" baseline="0" dirty="0" smtClean="0"/>
              <a:t> </a:t>
            </a:r>
            <a:r>
              <a:rPr lang="de-CH" baseline="0" dirty="0" err="1" smtClean="0"/>
              <a:t>un</a:t>
            </a:r>
            <a:r>
              <a:rPr lang="de-CH" baseline="0" dirty="0" smtClean="0"/>
              <a:t> </a:t>
            </a:r>
            <a:r>
              <a:rPr lang="de-CH" baseline="0" dirty="0" err="1" smtClean="0"/>
              <a:t>formato</a:t>
            </a:r>
            <a:r>
              <a:rPr lang="de-CH" baseline="0" dirty="0" smtClean="0"/>
              <a:t> de </a:t>
            </a:r>
            <a:r>
              <a:rPr lang="de-CH" baseline="0" dirty="0" err="1" smtClean="0"/>
              <a:t>intercambio</a:t>
            </a:r>
            <a:r>
              <a:rPr lang="de-CH" baseline="0" dirty="0" smtClean="0"/>
              <a:t> de </a:t>
            </a:r>
            <a:r>
              <a:rPr lang="de-CH" baseline="0" dirty="0" err="1" smtClean="0"/>
              <a:t>datos</a:t>
            </a:r>
            <a:r>
              <a:rPr lang="de-CH" baseline="0" dirty="0" smtClean="0"/>
              <a:t>, </a:t>
            </a:r>
            <a:r>
              <a:rPr lang="de-CH" baseline="0" dirty="0" err="1" smtClean="0"/>
              <a:t>para</a:t>
            </a:r>
            <a:r>
              <a:rPr lang="de-CH" baseline="0" dirty="0" smtClean="0"/>
              <a:t> </a:t>
            </a:r>
            <a:r>
              <a:rPr lang="de-CH" baseline="0" dirty="0" err="1" smtClean="0"/>
              <a:t>permitir</a:t>
            </a:r>
            <a:r>
              <a:rPr lang="de-CH" baseline="0" dirty="0" smtClean="0"/>
              <a:t> </a:t>
            </a:r>
            <a:r>
              <a:rPr lang="de-CH" baseline="0" dirty="0" err="1" smtClean="0"/>
              <a:t>el</a:t>
            </a:r>
            <a:r>
              <a:rPr lang="de-CH" baseline="0" dirty="0" smtClean="0"/>
              <a:t> </a:t>
            </a:r>
            <a:r>
              <a:rPr lang="de-CH" baseline="0" dirty="0" err="1" smtClean="0"/>
              <a:t>intercambio</a:t>
            </a:r>
            <a:r>
              <a:rPr lang="de-CH" baseline="0" dirty="0" smtClean="0"/>
              <a:t> de </a:t>
            </a:r>
            <a:r>
              <a:rPr lang="de-CH" baseline="0" dirty="0" err="1" smtClean="0"/>
              <a:t>datos</a:t>
            </a:r>
            <a:r>
              <a:rPr lang="de-CH" baseline="0" dirty="0" smtClean="0"/>
              <a:t> </a:t>
            </a:r>
            <a:r>
              <a:rPr lang="de-CH" baseline="0" dirty="0" err="1" smtClean="0"/>
              <a:t>inteligentes</a:t>
            </a:r>
            <a:r>
              <a:rPr lang="de-CH" baseline="0" dirty="0" smtClean="0"/>
              <a:t>, es </a:t>
            </a:r>
            <a:r>
              <a:rPr lang="de-CH" baseline="0" dirty="0" err="1" smtClean="0"/>
              <a:t>decir</a:t>
            </a:r>
            <a:r>
              <a:rPr lang="de-CH" baseline="0" dirty="0" smtClean="0"/>
              <a:t> </a:t>
            </a:r>
            <a:r>
              <a:rPr lang="de-CH" baseline="0" dirty="0" err="1" smtClean="0"/>
              <a:t>estructurados</a:t>
            </a:r>
            <a:r>
              <a:rPr lang="de-CH" baseline="0" dirty="0" smtClean="0"/>
              <a:t> </a:t>
            </a:r>
            <a:r>
              <a:rPr lang="de-CH" baseline="0" dirty="0" err="1" smtClean="0"/>
              <a:t>exactamente</a:t>
            </a:r>
            <a:r>
              <a:rPr lang="de-CH" baseline="0" dirty="0" smtClean="0"/>
              <a:t> </a:t>
            </a:r>
            <a:r>
              <a:rPr lang="de-CH" baseline="0" dirty="0" err="1" smtClean="0"/>
              <a:t>acorde</a:t>
            </a:r>
            <a:r>
              <a:rPr lang="de-CH" baseline="0" dirty="0" smtClean="0"/>
              <a:t> al </a:t>
            </a:r>
            <a:r>
              <a:rPr lang="de-CH" baseline="0" dirty="0" err="1" smtClean="0"/>
              <a:t>modelo</a:t>
            </a:r>
            <a:r>
              <a:rPr lang="de-CH" baseline="0" dirty="0" smtClean="0"/>
              <a:t> </a:t>
            </a:r>
            <a:r>
              <a:rPr lang="de-CH" baseline="0" dirty="0" err="1" smtClean="0"/>
              <a:t>definido</a:t>
            </a:r>
            <a:r>
              <a:rPr lang="de-CH" baseline="0" dirty="0" smtClean="0"/>
              <a:t>. </a:t>
            </a:r>
            <a:r>
              <a:rPr lang="de-CH" baseline="0" dirty="0" err="1" smtClean="0"/>
              <a:t>Dicho</a:t>
            </a:r>
            <a:r>
              <a:rPr lang="de-CH" baseline="0" dirty="0" smtClean="0"/>
              <a:t> </a:t>
            </a:r>
            <a:r>
              <a:rPr lang="de-CH" baseline="0" dirty="0" err="1" smtClean="0"/>
              <a:t>formato</a:t>
            </a:r>
            <a:r>
              <a:rPr lang="de-CH" baseline="0" dirty="0" smtClean="0"/>
              <a:t> es </a:t>
            </a:r>
            <a:r>
              <a:rPr lang="de-CH" baseline="0" dirty="0" err="1" smtClean="0"/>
              <a:t>conforme</a:t>
            </a:r>
            <a:r>
              <a:rPr lang="de-CH" baseline="0" dirty="0" smtClean="0"/>
              <a:t> al </a:t>
            </a:r>
            <a:r>
              <a:rPr lang="de-CH" baseline="0" dirty="0" err="1" smtClean="0"/>
              <a:t>estandar</a:t>
            </a:r>
            <a:r>
              <a:rPr lang="de-CH" baseline="0" dirty="0" smtClean="0"/>
              <a:t> XML, </a:t>
            </a:r>
            <a:r>
              <a:rPr lang="de-CH" baseline="0" dirty="0" err="1" smtClean="0"/>
              <a:t>pero</a:t>
            </a:r>
            <a:r>
              <a:rPr lang="de-CH" baseline="0" dirty="0" smtClean="0"/>
              <a:t> </a:t>
            </a:r>
            <a:r>
              <a:rPr lang="de-CH" baseline="0" dirty="0" err="1" smtClean="0"/>
              <a:t>porque</a:t>
            </a:r>
            <a:r>
              <a:rPr lang="de-CH" baseline="0" dirty="0" smtClean="0"/>
              <a:t> </a:t>
            </a:r>
            <a:r>
              <a:rPr lang="de-CH" baseline="0" dirty="0" err="1" smtClean="0"/>
              <a:t>deriva</a:t>
            </a:r>
            <a:r>
              <a:rPr lang="de-CH" baseline="0" dirty="0" smtClean="0"/>
              <a:t> de INTERLIS es </a:t>
            </a:r>
            <a:r>
              <a:rPr lang="de-CH" baseline="0" dirty="0" err="1" smtClean="0"/>
              <a:t>denominado</a:t>
            </a:r>
            <a:r>
              <a:rPr lang="de-CH" baseline="0" dirty="0" smtClean="0"/>
              <a:t> XTF</a:t>
            </a:r>
          </a:p>
          <a:p>
            <a:pPr marL="171450" indent="-171450">
              <a:buFontTx/>
              <a:buChar char="-"/>
            </a:pPr>
            <a:endParaRPr lang="de-CH" baseline="0" dirty="0" smtClean="0"/>
          </a:p>
          <a:p>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14</a:t>
            </a:fld>
            <a:endParaRPr lang="es-419"/>
          </a:p>
        </p:txBody>
      </p:sp>
    </p:spTree>
    <p:extLst>
      <p:ext uri="{BB962C8B-B14F-4D97-AF65-F5344CB8AC3E}">
        <p14:creationId xmlns:p14="http://schemas.microsoft.com/office/powerpoint/2010/main" val="226895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Entonces</a:t>
            </a:r>
            <a:r>
              <a:rPr lang="de-CH" dirty="0" smtClean="0"/>
              <a:t>, </a:t>
            </a:r>
            <a:r>
              <a:rPr lang="de-CH" dirty="0" err="1" smtClean="0"/>
              <a:t>como</a:t>
            </a:r>
            <a:r>
              <a:rPr lang="de-CH" dirty="0" smtClean="0"/>
              <a:t> </a:t>
            </a:r>
            <a:r>
              <a:rPr lang="de-CH" dirty="0" err="1" smtClean="0"/>
              <a:t>lo</a:t>
            </a:r>
            <a:r>
              <a:rPr lang="de-CH" dirty="0" smtClean="0"/>
              <a:t> </a:t>
            </a:r>
            <a:r>
              <a:rPr lang="de-CH" dirty="0" err="1" smtClean="0"/>
              <a:t>hacemos</a:t>
            </a:r>
            <a:r>
              <a:rPr lang="de-CH" dirty="0" smtClean="0"/>
              <a:t> en </a:t>
            </a:r>
            <a:r>
              <a:rPr lang="de-CH" dirty="0" err="1" smtClean="0"/>
              <a:t>el</a:t>
            </a:r>
            <a:r>
              <a:rPr lang="de-CH" dirty="0" smtClean="0"/>
              <a:t> </a:t>
            </a:r>
            <a:r>
              <a:rPr lang="de-CH" dirty="0" err="1" smtClean="0"/>
              <a:t>caso</a:t>
            </a:r>
            <a:r>
              <a:rPr lang="de-CH" dirty="0" smtClean="0"/>
              <a:t> del LADM? La Swiss Land Management Foundation (Michael</a:t>
            </a:r>
            <a:r>
              <a:rPr lang="de-CH" baseline="0" dirty="0" smtClean="0"/>
              <a:t> Germann, </a:t>
            </a:r>
            <a:r>
              <a:rPr lang="de-CH" baseline="0" dirty="0" err="1" smtClean="0"/>
              <a:t>el</a:t>
            </a:r>
            <a:r>
              <a:rPr lang="de-CH" baseline="0" dirty="0" smtClean="0"/>
              <a:t> </a:t>
            </a:r>
            <a:r>
              <a:rPr lang="de-CH" baseline="0" dirty="0" err="1" smtClean="0"/>
              <a:t>a</a:t>
            </a:r>
            <a:r>
              <a:rPr lang="de-CH" dirty="0" err="1" smtClean="0"/>
              <a:t>utor</a:t>
            </a:r>
            <a:r>
              <a:rPr lang="de-CH" dirty="0" smtClean="0"/>
              <a:t> de la </a:t>
            </a:r>
            <a:r>
              <a:rPr lang="de-CH" dirty="0" err="1" smtClean="0"/>
              <a:t>Publicación</a:t>
            </a:r>
            <a:r>
              <a:rPr lang="de-CH" dirty="0" smtClean="0"/>
              <a:t> FIG) </a:t>
            </a:r>
            <a:r>
              <a:rPr lang="de-CH" dirty="0" err="1" smtClean="0"/>
              <a:t>para</a:t>
            </a:r>
            <a:r>
              <a:rPr lang="de-CH" dirty="0" smtClean="0"/>
              <a:t> </a:t>
            </a:r>
            <a:r>
              <a:rPr lang="de-CH" dirty="0" err="1" smtClean="0"/>
              <a:t>ello</a:t>
            </a:r>
            <a:r>
              <a:rPr lang="de-CH" dirty="0" smtClean="0"/>
              <a:t> ha </a:t>
            </a:r>
            <a:r>
              <a:rPr lang="de-CH" dirty="0" err="1" smtClean="0"/>
              <a:t>propuesto</a:t>
            </a:r>
            <a:r>
              <a:rPr lang="de-CH" dirty="0" smtClean="0"/>
              <a:t> </a:t>
            </a:r>
            <a:r>
              <a:rPr lang="de-CH" dirty="0" err="1" smtClean="0"/>
              <a:t>un</a:t>
            </a:r>
            <a:r>
              <a:rPr lang="de-CH" dirty="0" smtClean="0"/>
              <a:t> </a:t>
            </a:r>
            <a:r>
              <a:rPr lang="de-CH" dirty="0" err="1" smtClean="0"/>
              <a:t>enfoque</a:t>
            </a:r>
            <a:r>
              <a:rPr lang="de-CH" dirty="0" smtClean="0"/>
              <a:t> modular, </a:t>
            </a:r>
            <a:r>
              <a:rPr lang="de-CH" dirty="0" err="1" smtClean="0"/>
              <a:t>como</a:t>
            </a:r>
            <a:r>
              <a:rPr lang="de-CH" dirty="0" smtClean="0"/>
              <a:t> se </a:t>
            </a:r>
            <a:r>
              <a:rPr lang="de-CH" dirty="0" err="1" smtClean="0"/>
              <a:t>puede</a:t>
            </a:r>
            <a:r>
              <a:rPr lang="de-CH" dirty="0" smtClean="0"/>
              <a:t> </a:t>
            </a:r>
            <a:r>
              <a:rPr lang="de-CH" dirty="0" err="1" smtClean="0"/>
              <a:t>ver</a:t>
            </a:r>
            <a:r>
              <a:rPr lang="de-CH" dirty="0" smtClean="0"/>
              <a:t> en </a:t>
            </a:r>
            <a:r>
              <a:rPr lang="de-CH" dirty="0" err="1" smtClean="0"/>
              <a:t>el</a:t>
            </a:r>
            <a:r>
              <a:rPr lang="de-CH" dirty="0" smtClean="0"/>
              <a:t> </a:t>
            </a:r>
            <a:r>
              <a:rPr lang="de-CH" dirty="0" err="1" smtClean="0"/>
              <a:t>esquema</a:t>
            </a:r>
            <a:r>
              <a:rPr lang="de-CH" dirty="0" smtClean="0"/>
              <a:t>. La ISO19152 </a:t>
            </a:r>
            <a:r>
              <a:rPr lang="de-CH" dirty="0" err="1" smtClean="0"/>
              <a:t>consiste</a:t>
            </a:r>
            <a:r>
              <a:rPr lang="de-CH" baseline="0" dirty="0" smtClean="0"/>
              <a:t> en </a:t>
            </a:r>
            <a:r>
              <a:rPr lang="de-CH" baseline="0" dirty="0" err="1" smtClean="0"/>
              <a:t>un</a:t>
            </a:r>
            <a:r>
              <a:rPr lang="de-CH" baseline="0" dirty="0" smtClean="0"/>
              <a:t> </a:t>
            </a:r>
            <a:r>
              <a:rPr lang="de-CH" baseline="0" dirty="0" err="1" smtClean="0"/>
              <a:t>modelo</a:t>
            </a:r>
            <a:r>
              <a:rPr lang="de-CH" baseline="0" dirty="0" smtClean="0"/>
              <a:t>. </a:t>
            </a:r>
            <a:r>
              <a:rPr lang="de-CH" baseline="0" dirty="0" err="1" smtClean="0"/>
              <a:t>ISO’s</a:t>
            </a:r>
            <a:r>
              <a:rPr lang="de-CH" baseline="0" dirty="0" smtClean="0"/>
              <a:t> </a:t>
            </a:r>
            <a:r>
              <a:rPr lang="de-CH" baseline="0" dirty="0" err="1" smtClean="0"/>
              <a:t>relacionadas</a:t>
            </a:r>
            <a:r>
              <a:rPr lang="de-CH" baseline="0" dirty="0" smtClean="0"/>
              <a:t> </a:t>
            </a:r>
            <a:r>
              <a:rPr lang="de-CH" baseline="0" dirty="0" err="1" smtClean="0"/>
              <a:t>como</a:t>
            </a:r>
            <a:r>
              <a:rPr lang="de-CH" baseline="0" dirty="0" smtClean="0"/>
              <a:t> la de la </a:t>
            </a:r>
            <a:r>
              <a:rPr lang="de-CH" baseline="0" dirty="0" err="1" smtClean="0"/>
              <a:t>definición</a:t>
            </a:r>
            <a:r>
              <a:rPr lang="de-CH" baseline="0" dirty="0" smtClean="0"/>
              <a:t> del </a:t>
            </a:r>
            <a:r>
              <a:rPr lang="de-CH" baseline="0" dirty="0" err="1" smtClean="0"/>
              <a:t>esquema</a:t>
            </a:r>
            <a:r>
              <a:rPr lang="de-CH" baseline="0" dirty="0" smtClean="0"/>
              <a:t> </a:t>
            </a:r>
            <a:r>
              <a:rPr lang="de-CH" baseline="0" dirty="0" err="1" smtClean="0"/>
              <a:t>espacial</a:t>
            </a:r>
            <a:r>
              <a:rPr lang="de-CH" baseline="0" dirty="0" smtClean="0"/>
              <a:t> (ISO19107), </a:t>
            </a:r>
            <a:r>
              <a:rPr lang="de-CH" baseline="0" dirty="0" err="1" smtClean="0"/>
              <a:t>extienden</a:t>
            </a:r>
            <a:r>
              <a:rPr lang="de-CH" baseline="0" dirty="0" smtClean="0"/>
              <a:t> la ISO «</a:t>
            </a:r>
            <a:r>
              <a:rPr lang="de-CH" baseline="0" dirty="0" err="1" smtClean="0"/>
              <a:t>base</a:t>
            </a:r>
            <a:r>
              <a:rPr lang="de-CH" baseline="0" dirty="0" smtClean="0"/>
              <a:t>» en </a:t>
            </a:r>
            <a:r>
              <a:rPr lang="de-CH" baseline="0" dirty="0" err="1" smtClean="0"/>
              <a:t>inglés</a:t>
            </a:r>
            <a:r>
              <a:rPr lang="de-CH" baseline="0" dirty="0" smtClean="0"/>
              <a:t> (es </a:t>
            </a:r>
            <a:r>
              <a:rPr lang="de-CH" baseline="0" dirty="0" err="1" smtClean="0"/>
              <a:t>decir</a:t>
            </a:r>
            <a:r>
              <a:rPr lang="de-CH" baseline="0" dirty="0" smtClean="0"/>
              <a:t> se </a:t>
            </a:r>
            <a:r>
              <a:rPr lang="de-CH" baseline="0" dirty="0" err="1" smtClean="0"/>
              <a:t>llaman</a:t>
            </a:r>
            <a:r>
              <a:rPr lang="de-CH" baseline="0" dirty="0" smtClean="0"/>
              <a:t> </a:t>
            </a:r>
            <a:r>
              <a:rPr lang="de-CH" baseline="0" dirty="0" err="1" smtClean="0"/>
              <a:t>desde</a:t>
            </a:r>
            <a:r>
              <a:rPr lang="de-CH" baseline="0" dirty="0" smtClean="0"/>
              <a:t> </a:t>
            </a:r>
            <a:r>
              <a:rPr lang="de-CH" baseline="0" dirty="0" err="1" smtClean="0"/>
              <a:t>el</a:t>
            </a:r>
            <a:r>
              <a:rPr lang="de-CH" baseline="0" dirty="0" smtClean="0"/>
              <a:t> </a:t>
            </a:r>
            <a:r>
              <a:rPr lang="de-CH" baseline="0" dirty="0" err="1" smtClean="0"/>
              <a:t>modelo</a:t>
            </a:r>
            <a:r>
              <a:rPr lang="de-CH" baseline="0" dirty="0" smtClean="0"/>
              <a:t> LADM). La ISO19152 </a:t>
            </a:r>
            <a:r>
              <a:rPr lang="de-CH" baseline="0" dirty="0" err="1" smtClean="0"/>
              <a:t>por</a:t>
            </a:r>
            <a:r>
              <a:rPr lang="de-CH" baseline="0" dirty="0" smtClean="0"/>
              <a:t> </a:t>
            </a:r>
            <a:r>
              <a:rPr lang="de-CH" baseline="0" dirty="0" err="1" smtClean="0"/>
              <a:t>su</a:t>
            </a:r>
            <a:r>
              <a:rPr lang="de-CH" baseline="0" dirty="0" smtClean="0"/>
              <a:t> </a:t>
            </a:r>
            <a:r>
              <a:rPr lang="de-CH" baseline="0" dirty="0" err="1" smtClean="0"/>
              <a:t>lado</a:t>
            </a:r>
            <a:r>
              <a:rPr lang="de-CH" baseline="0" dirty="0" smtClean="0"/>
              <a:t> se </a:t>
            </a:r>
            <a:r>
              <a:rPr lang="de-CH" baseline="0" dirty="0" err="1" smtClean="0"/>
              <a:t>traduce</a:t>
            </a:r>
            <a:r>
              <a:rPr lang="de-CH" baseline="0" dirty="0" smtClean="0"/>
              <a:t> a n-</a:t>
            </a:r>
            <a:r>
              <a:rPr lang="de-CH" baseline="0" dirty="0" err="1" smtClean="0"/>
              <a:t>idiomas</a:t>
            </a:r>
            <a:r>
              <a:rPr lang="de-CH" baseline="0" dirty="0" smtClean="0"/>
              <a:t>, </a:t>
            </a:r>
            <a:r>
              <a:rPr lang="de-CH" baseline="0" dirty="0" err="1" smtClean="0"/>
              <a:t>según</a:t>
            </a:r>
            <a:r>
              <a:rPr lang="de-CH" baseline="0" dirty="0" smtClean="0"/>
              <a:t> </a:t>
            </a:r>
            <a:r>
              <a:rPr lang="de-CH" baseline="0" dirty="0" err="1" smtClean="0"/>
              <a:t>necesidad</a:t>
            </a:r>
            <a:r>
              <a:rPr lang="de-CH" baseline="0" dirty="0" smtClean="0"/>
              <a:t> de </a:t>
            </a:r>
            <a:r>
              <a:rPr lang="de-CH" baseline="0" dirty="0" err="1" smtClean="0"/>
              <a:t>un</a:t>
            </a:r>
            <a:r>
              <a:rPr lang="de-CH" baseline="0" dirty="0" smtClean="0"/>
              <a:t> </a:t>
            </a:r>
            <a:r>
              <a:rPr lang="de-CH" baseline="0" dirty="0" err="1" smtClean="0"/>
              <a:t>país</a:t>
            </a:r>
            <a:r>
              <a:rPr lang="de-CH" baseline="0" dirty="0" smtClean="0"/>
              <a:t>. En </a:t>
            </a:r>
            <a:r>
              <a:rPr lang="de-CH" baseline="0" dirty="0" err="1" smtClean="0"/>
              <a:t>el</a:t>
            </a:r>
            <a:r>
              <a:rPr lang="de-CH" baseline="0" dirty="0" smtClean="0"/>
              <a:t> </a:t>
            </a:r>
            <a:r>
              <a:rPr lang="de-CH" baseline="0" dirty="0" err="1" smtClean="0"/>
              <a:t>caso</a:t>
            </a:r>
            <a:r>
              <a:rPr lang="de-CH" baseline="0" dirty="0" smtClean="0"/>
              <a:t> de </a:t>
            </a:r>
            <a:r>
              <a:rPr lang="de-CH" baseline="0" dirty="0" err="1" smtClean="0"/>
              <a:t>Colombia</a:t>
            </a:r>
            <a:r>
              <a:rPr lang="de-CH" baseline="0" dirty="0" smtClean="0"/>
              <a:t> </a:t>
            </a:r>
            <a:r>
              <a:rPr lang="de-CH" baseline="0" dirty="0" err="1" smtClean="0"/>
              <a:t>existe</a:t>
            </a:r>
            <a:r>
              <a:rPr lang="de-CH" baseline="0" dirty="0" smtClean="0"/>
              <a:t> </a:t>
            </a:r>
            <a:r>
              <a:rPr lang="de-CH" baseline="0" dirty="0" err="1" smtClean="0"/>
              <a:t>un</a:t>
            </a:r>
            <a:r>
              <a:rPr lang="de-CH" baseline="0" dirty="0" smtClean="0"/>
              <a:t> </a:t>
            </a:r>
            <a:r>
              <a:rPr lang="de-CH" baseline="0" dirty="0" err="1" smtClean="0"/>
              <a:t>modelo</a:t>
            </a:r>
            <a:r>
              <a:rPr lang="de-CH" baseline="0" dirty="0" smtClean="0"/>
              <a:t> ISO19152 ES, </a:t>
            </a:r>
            <a:r>
              <a:rPr lang="de-CH" baseline="0" dirty="0" err="1" smtClean="0"/>
              <a:t>que</a:t>
            </a:r>
            <a:r>
              <a:rPr lang="de-CH" baseline="0" dirty="0" smtClean="0"/>
              <a:t> es </a:t>
            </a:r>
            <a:r>
              <a:rPr lang="de-CH" baseline="0" dirty="0" err="1" smtClean="0"/>
              <a:t>el</a:t>
            </a:r>
            <a:r>
              <a:rPr lang="de-CH" baseline="0" dirty="0" smtClean="0"/>
              <a:t> </a:t>
            </a:r>
            <a:r>
              <a:rPr lang="de-CH" baseline="0" dirty="0" err="1" smtClean="0"/>
              <a:t>mismo</a:t>
            </a:r>
            <a:r>
              <a:rPr lang="de-CH" baseline="0" dirty="0" smtClean="0"/>
              <a:t> </a:t>
            </a:r>
            <a:r>
              <a:rPr lang="de-CH" baseline="0" dirty="0" err="1" smtClean="0"/>
              <a:t>modelo</a:t>
            </a:r>
            <a:r>
              <a:rPr lang="de-CH" baseline="0" dirty="0" smtClean="0"/>
              <a:t> de la </a:t>
            </a:r>
            <a:r>
              <a:rPr lang="de-CH" baseline="0" dirty="0" err="1" smtClean="0"/>
              <a:t>version</a:t>
            </a:r>
            <a:r>
              <a:rPr lang="de-CH" baseline="0" dirty="0" smtClean="0"/>
              <a:t> en </a:t>
            </a:r>
            <a:r>
              <a:rPr lang="de-CH" baseline="0" dirty="0" err="1" smtClean="0"/>
              <a:t>inglés</a:t>
            </a:r>
            <a:r>
              <a:rPr lang="de-CH" baseline="0" dirty="0" smtClean="0"/>
              <a:t>, solo en </a:t>
            </a:r>
            <a:r>
              <a:rPr lang="de-CH" baseline="0" dirty="0" err="1" smtClean="0"/>
              <a:t>español</a:t>
            </a:r>
            <a:r>
              <a:rPr lang="de-CH" baseline="0" dirty="0" smtClean="0"/>
              <a:t>. </a:t>
            </a:r>
            <a:r>
              <a:rPr lang="de-CH" baseline="0" dirty="0" err="1" smtClean="0"/>
              <a:t>Un</a:t>
            </a:r>
            <a:r>
              <a:rPr lang="de-CH" baseline="0" dirty="0" smtClean="0"/>
              <a:t> </a:t>
            </a:r>
            <a:r>
              <a:rPr lang="de-CH" baseline="0" dirty="0" err="1" smtClean="0"/>
              <a:t>core</a:t>
            </a:r>
            <a:r>
              <a:rPr lang="de-CH" baseline="0" dirty="0" smtClean="0"/>
              <a:t> </a:t>
            </a:r>
            <a:r>
              <a:rPr lang="de-CH" baseline="0" dirty="0" err="1" smtClean="0"/>
              <a:t>model</a:t>
            </a:r>
            <a:r>
              <a:rPr lang="de-CH" baseline="0" dirty="0" smtClean="0"/>
              <a:t> </a:t>
            </a:r>
            <a:r>
              <a:rPr lang="de-CH" baseline="0" dirty="0" err="1" smtClean="0"/>
              <a:t>finalmente</a:t>
            </a:r>
            <a:r>
              <a:rPr lang="de-CH" baseline="0" dirty="0" smtClean="0"/>
              <a:t> </a:t>
            </a:r>
            <a:r>
              <a:rPr lang="de-CH" baseline="0" dirty="0" err="1" smtClean="0"/>
              <a:t>extiende</a:t>
            </a:r>
            <a:r>
              <a:rPr lang="de-CH" baseline="0" dirty="0" smtClean="0"/>
              <a:t> los </a:t>
            </a:r>
            <a:r>
              <a:rPr lang="de-CH" baseline="0" dirty="0" err="1" smtClean="0"/>
              <a:t>modelos</a:t>
            </a:r>
            <a:r>
              <a:rPr lang="de-CH" baseline="0" dirty="0" smtClean="0"/>
              <a:t> de ISO. De </a:t>
            </a:r>
            <a:r>
              <a:rPr lang="de-CH" baseline="0" dirty="0" err="1" smtClean="0"/>
              <a:t>este</a:t>
            </a:r>
            <a:r>
              <a:rPr lang="de-CH" baseline="0" dirty="0" smtClean="0"/>
              <a:t> </a:t>
            </a:r>
            <a:r>
              <a:rPr lang="de-CH" baseline="0" dirty="0" err="1" smtClean="0"/>
              <a:t>core</a:t>
            </a:r>
            <a:r>
              <a:rPr lang="de-CH" baseline="0" dirty="0" smtClean="0"/>
              <a:t> </a:t>
            </a:r>
            <a:r>
              <a:rPr lang="de-CH" baseline="0" dirty="0" err="1" smtClean="0"/>
              <a:t>model</a:t>
            </a:r>
            <a:r>
              <a:rPr lang="de-CH" baseline="0" dirty="0" smtClean="0"/>
              <a:t> o </a:t>
            </a:r>
            <a:r>
              <a:rPr lang="de-CH" baseline="0" dirty="0" err="1" smtClean="0"/>
              <a:t>modelo</a:t>
            </a:r>
            <a:r>
              <a:rPr lang="de-CH" baseline="0" dirty="0" smtClean="0"/>
              <a:t> </a:t>
            </a:r>
            <a:r>
              <a:rPr lang="de-CH" baseline="0" dirty="0" err="1" smtClean="0"/>
              <a:t>nucleo</a:t>
            </a:r>
            <a:r>
              <a:rPr lang="de-CH" baseline="0" dirty="0" smtClean="0"/>
              <a:t>, </a:t>
            </a:r>
            <a:r>
              <a:rPr lang="de-CH" baseline="0" dirty="0" err="1" smtClean="0"/>
              <a:t>varios</a:t>
            </a:r>
            <a:r>
              <a:rPr lang="de-CH" baseline="0" dirty="0" smtClean="0"/>
              <a:t> </a:t>
            </a:r>
            <a:r>
              <a:rPr lang="de-CH" baseline="0" dirty="0" err="1" smtClean="0"/>
              <a:t>otros</a:t>
            </a:r>
            <a:r>
              <a:rPr lang="de-CH" baseline="0" dirty="0" smtClean="0"/>
              <a:t> </a:t>
            </a:r>
            <a:r>
              <a:rPr lang="de-CH" baseline="0" dirty="0" err="1" smtClean="0"/>
              <a:t>modelos</a:t>
            </a:r>
            <a:r>
              <a:rPr lang="de-CH" baseline="0" dirty="0" smtClean="0"/>
              <a:t> </a:t>
            </a:r>
            <a:r>
              <a:rPr lang="de-CH" baseline="0" dirty="0" err="1" smtClean="0"/>
              <a:t>especializados</a:t>
            </a:r>
            <a:r>
              <a:rPr lang="de-CH" baseline="0" dirty="0" smtClean="0"/>
              <a:t> </a:t>
            </a:r>
            <a:r>
              <a:rPr lang="de-CH" baseline="0" dirty="0" err="1" smtClean="0"/>
              <a:t>podrán</a:t>
            </a:r>
            <a:r>
              <a:rPr lang="de-CH" baseline="0" dirty="0" smtClean="0"/>
              <a:t> </a:t>
            </a:r>
            <a:r>
              <a:rPr lang="de-CH" baseline="0" dirty="0" err="1" smtClean="0"/>
              <a:t>extenderse</a:t>
            </a:r>
            <a:r>
              <a:rPr lang="de-CH" baseline="0" dirty="0" smtClean="0"/>
              <a:t>. </a:t>
            </a:r>
          </a:p>
          <a:p>
            <a:r>
              <a:rPr lang="de-CH" baseline="0" dirty="0" smtClean="0"/>
              <a:t>Esa </a:t>
            </a:r>
            <a:r>
              <a:rPr lang="de-CH" baseline="0" dirty="0" err="1" smtClean="0"/>
              <a:t>modularidad</a:t>
            </a:r>
            <a:r>
              <a:rPr lang="de-CH" baseline="0" dirty="0" smtClean="0"/>
              <a:t> del LADM en INTERLIS, </a:t>
            </a:r>
            <a:r>
              <a:rPr lang="de-CH" baseline="0" dirty="0" err="1" smtClean="0"/>
              <a:t>provee</a:t>
            </a:r>
            <a:r>
              <a:rPr lang="de-CH" baseline="0" dirty="0" smtClean="0"/>
              <a:t> </a:t>
            </a:r>
            <a:r>
              <a:rPr lang="de-CH" baseline="0" dirty="0" err="1" smtClean="0"/>
              <a:t>mucha</a:t>
            </a:r>
            <a:r>
              <a:rPr lang="de-CH" baseline="0" dirty="0" smtClean="0"/>
              <a:t> </a:t>
            </a:r>
            <a:r>
              <a:rPr lang="de-CH" baseline="0" dirty="0" err="1" smtClean="0"/>
              <a:t>flexibilidad</a:t>
            </a:r>
            <a:r>
              <a:rPr lang="de-CH" baseline="0" dirty="0" smtClean="0"/>
              <a:t> en </a:t>
            </a:r>
            <a:r>
              <a:rPr lang="de-CH" baseline="0" dirty="0" err="1" smtClean="0"/>
              <a:t>el</a:t>
            </a:r>
            <a:r>
              <a:rPr lang="de-CH" baseline="0" dirty="0" smtClean="0"/>
              <a:t> </a:t>
            </a:r>
            <a:r>
              <a:rPr lang="de-CH" baseline="0" dirty="0" err="1" smtClean="0"/>
              <a:t>momento</a:t>
            </a:r>
            <a:r>
              <a:rPr lang="de-CH" baseline="0" dirty="0" smtClean="0"/>
              <a:t> de </a:t>
            </a:r>
            <a:r>
              <a:rPr lang="de-CH" baseline="0" dirty="0" err="1" smtClean="0"/>
              <a:t>que</a:t>
            </a:r>
            <a:r>
              <a:rPr lang="de-CH" baseline="0" dirty="0" smtClean="0"/>
              <a:t> se </a:t>
            </a:r>
            <a:r>
              <a:rPr lang="de-CH" baseline="0" dirty="0" err="1" smtClean="0"/>
              <a:t>actualice</a:t>
            </a:r>
            <a:r>
              <a:rPr lang="de-CH" baseline="0" dirty="0" smtClean="0"/>
              <a:t> </a:t>
            </a:r>
            <a:r>
              <a:rPr lang="de-CH" baseline="0" dirty="0" err="1" smtClean="0"/>
              <a:t>alguna</a:t>
            </a:r>
            <a:r>
              <a:rPr lang="de-CH" baseline="0" dirty="0" smtClean="0"/>
              <a:t> </a:t>
            </a:r>
            <a:r>
              <a:rPr lang="de-CH" baseline="0" dirty="0" err="1" smtClean="0"/>
              <a:t>version</a:t>
            </a:r>
            <a:r>
              <a:rPr lang="de-CH" baseline="0" dirty="0" smtClean="0"/>
              <a:t> de los </a:t>
            </a:r>
            <a:r>
              <a:rPr lang="de-CH" baseline="0" dirty="0" err="1" smtClean="0"/>
              <a:t>modelos</a:t>
            </a:r>
            <a:r>
              <a:rPr lang="de-CH" baseline="0" dirty="0" smtClean="0"/>
              <a:t>, y </a:t>
            </a:r>
            <a:r>
              <a:rPr lang="de-CH" baseline="0" dirty="0" err="1" smtClean="0"/>
              <a:t>para</a:t>
            </a:r>
            <a:r>
              <a:rPr lang="de-CH" baseline="0" dirty="0" smtClean="0"/>
              <a:t> </a:t>
            </a:r>
            <a:r>
              <a:rPr lang="de-CH" baseline="0" dirty="0" err="1" smtClean="0"/>
              <a:t>extenderlo</a:t>
            </a:r>
            <a:r>
              <a:rPr lang="de-CH" baseline="0" dirty="0" smtClean="0"/>
              <a:t> </a:t>
            </a:r>
            <a:r>
              <a:rPr lang="de-CH" baseline="0" dirty="0" err="1" smtClean="0"/>
              <a:t>con</a:t>
            </a:r>
            <a:r>
              <a:rPr lang="de-CH" baseline="0" dirty="0" smtClean="0"/>
              <a:t> </a:t>
            </a:r>
            <a:r>
              <a:rPr lang="de-CH" baseline="0" dirty="0" err="1" smtClean="0"/>
              <a:t>modelos</a:t>
            </a:r>
            <a:r>
              <a:rPr lang="de-CH" baseline="0" dirty="0" smtClean="0"/>
              <a:t> </a:t>
            </a:r>
            <a:r>
              <a:rPr lang="de-CH" baseline="0" dirty="0" err="1" smtClean="0"/>
              <a:t>especiales</a:t>
            </a:r>
            <a:r>
              <a:rPr lang="de-CH" baseline="0" dirty="0" smtClean="0"/>
              <a:t> </a:t>
            </a:r>
            <a:r>
              <a:rPr lang="de-CH" baseline="0" dirty="0" err="1" smtClean="0"/>
              <a:t>según</a:t>
            </a:r>
            <a:r>
              <a:rPr lang="de-CH" baseline="0" dirty="0" smtClean="0"/>
              <a:t> </a:t>
            </a:r>
            <a:r>
              <a:rPr lang="de-CH" baseline="0" dirty="0" err="1" smtClean="0"/>
              <a:t>necesidades</a:t>
            </a:r>
            <a:r>
              <a:rPr lang="de-CH" baseline="0" dirty="0" smtClean="0"/>
              <a:t> de las </a:t>
            </a:r>
            <a:r>
              <a:rPr lang="de-CH" baseline="0" dirty="0" err="1" smtClean="0"/>
              <a:t>entidades</a:t>
            </a:r>
            <a:r>
              <a:rPr lang="de-CH" baseline="0" dirty="0" smtClean="0"/>
              <a:t> (o </a:t>
            </a:r>
            <a:r>
              <a:rPr lang="de-CH" baseline="0" dirty="0" err="1" smtClean="0"/>
              <a:t>también</a:t>
            </a:r>
            <a:r>
              <a:rPr lang="de-CH" baseline="0" dirty="0" smtClean="0"/>
              <a:t> </a:t>
            </a:r>
            <a:r>
              <a:rPr lang="de-CH" baseline="0" dirty="0" err="1" smtClean="0"/>
              <a:t>puede</a:t>
            </a:r>
            <a:r>
              <a:rPr lang="de-CH" baseline="0" dirty="0" smtClean="0"/>
              <a:t> </a:t>
            </a:r>
            <a:r>
              <a:rPr lang="de-CH" baseline="0" dirty="0" err="1" smtClean="0"/>
              <a:t>pensarse</a:t>
            </a:r>
            <a:r>
              <a:rPr lang="de-CH" baseline="0" dirty="0" smtClean="0"/>
              <a:t> en </a:t>
            </a:r>
            <a:r>
              <a:rPr lang="de-CH" baseline="0" dirty="0" err="1" smtClean="0"/>
              <a:t>requerimientos</a:t>
            </a:r>
            <a:r>
              <a:rPr lang="de-CH" baseline="0" dirty="0" smtClean="0"/>
              <a:t> regionales).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15</a:t>
            </a:fld>
            <a:endParaRPr lang="es-419"/>
          </a:p>
        </p:txBody>
      </p:sp>
    </p:spTree>
    <p:extLst>
      <p:ext uri="{BB962C8B-B14F-4D97-AF65-F5344CB8AC3E}">
        <p14:creationId xmlns:p14="http://schemas.microsoft.com/office/powerpoint/2010/main" val="41674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Como</a:t>
            </a:r>
            <a:r>
              <a:rPr lang="de-CH" baseline="0" dirty="0" smtClean="0"/>
              <a:t> </a:t>
            </a:r>
            <a:r>
              <a:rPr lang="de-CH" baseline="0" dirty="0" err="1" smtClean="0"/>
              <a:t>creamos</a:t>
            </a:r>
            <a:r>
              <a:rPr lang="de-CH" baseline="0" dirty="0" smtClean="0"/>
              <a:t> </a:t>
            </a:r>
            <a:r>
              <a:rPr lang="de-CH" baseline="0" dirty="0" err="1" smtClean="0"/>
              <a:t>un</a:t>
            </a:r>
            <a:r>
              <a:rPr lang="de-CH" baseline="0" dirty="0" smtClean="0"/>
              <a:t> </a:t>
            </a:r>
            <a:r>
              <a:rPr lang="de-CH" baseline="0" dirty="0" err="1" smtClean="0"/>
              <a:t>modelo</a:t>
            </a:r>
            <a:r>
              <a:rPr lang="de-CH" baseline="0" dirty="0" smtClean="0"/>
              <a:t> LADM en INTERLIS</a:t>
            </a:r>
            <a:r>
              <a:rPr lang="de-CH" dirty="0" smtClean="0"/>
              <a:t>? </a:t>
            </a:r>
            <a:r>
              <a:rPr lang="de-CH" dirty="0" err="1" smtClean="0"/>
              <a:t>Pues</a:t>
            </a:r>
            <a:r>
              <a:rPr lang="de-CH" dirty="0" smtClean="0"/>
              <a:t>, </a:t>
            </a:r>
            <a:r>
              <a:rPr lang="de-CH" dirty="0" err="1" smtClean="0"/>
              <a:t>existen</a:t>
            </a:r>
            <a:r>
              <a:rPr lang="de-CH" dirty="0" smtClean="0"/>
              <a:t> </a:t>
            </a:r>
            <a:r>
              <a:rPr lang="de-CH" dirty="0" err="1" smtClean="0"/>
              <a:t>una</a:t>
            </a:r>
            <a:r>
              <a:rPr lang="de-CH" dirty="0" smtClean="0"/>
              <a:t> </a:t>
            </a:r>
            <a:r>
              <a:rPr lang="de-CH" dirty="0" err="1" smtClean="0"/>
              <a:t>serie</a:t>
            </a:r>
            <a:r>
              <a:rPr lang="de-CH" dirty="0" smtClean="0"/>
              <a:t> de </a:t>
            </a:r>
            <a:r>
              <a:rPr lang="de-CH" dirty="0" err="1" smtClean="0"/>
              <a:t>herramientas</a:t>
            </a:r>
            <a:r>
              <a:rPr lang="de-CH" dirty="0" smtClean="0"/>
              <a:t> </a:t>
            </a:r>
            <a:r>
              <a:rPr lang="de-CH" dirty="0" err="1" smtClean="0"/>
              <a:t>libremente</a:t>
            </a:r>
            <a:r>
              <a:rPr lang="de-CH" dirty="0" smtClean="0"/>
              <a:t> disponibles </a:t>
            </a:r>
            <a:r>
              <a:rPr lang="de-CH" dirty="0" err="1" smtClean="0"/>
              <a:t>para</a:t>
            </a:r>
            <a:r>
              <a:rPr lang="de-CH" dirty="0" smtClean="0"/>
              <a:t> </a:t>
            </a:r>
            <a:r>
              <a:rPr lang="de-CH" dirty="0" err="1" smtClean="0"/>
              <a:t>apoyar</a:t>
            </a:r>
            <a:r>
              <a:rPr lang="de-CH" dirty="0" smtClean="0"/>
              <a:t> en </a:t>
            </a:r>
            <a:r>
              <a:rPr lang="de-CH" dirty="0" err="1" smtClean="0"/>
              <a:t>el</a:t>
            </a:r>
            <a:r>
              <a:rPr lang="de-CH" dirty="0" smtClean="0"/>
              <a:t> </a:t>
            </a:r>
            <a:r>
              <a:rPr lang="de-CH" dirty="0" err="1" smtClean="0"/>
              <a:t>proceso</a:t>
            </a:r>
            <a:r>
              <a:rPr lang="de-CH" dirty="0" smtClean="0"/>
              <a:t>, </a:t>
            </a:r>
            <a:r>
              <a:rPr lang="de-CH" dirty="0" err="1" smtClean="0"/>
              <a:t>donde</a:t>
            </a:r>
            <a:r>
              <a:rPr lang="de-CH" dirty="0" smtClean="0"/>
              <a:t> </a:t>
            </a:r>
            <a:r>
              <a:rPr lang="de-CH" dirty="0" err="1" smtClean="0"/>
              <a:t>básicamente</a:t>
            </a:r>
            <a:r>
              <a:rPr lang="de-CH" dirty="0" smtClean="0"/>
              <a:t> </a:t>
            </a:r>
            <a:r>
              <a:rPr lang="de-CH" dirty="0" err="1" smtClean="0"/>
              <a:t>hay</a:t>
            </a:r>
            <a:r>
              <a:rPr lang="de-CH" dirty="0" smtClean="0"/>
              <a:t> 3</a:t>
            </a:r>
            <a:r>
              <a:rPr lang="de-CH" baseline="0" dirty="0" smtClean="0"/>
              <a:t> </a:t>
            </a:r>
            <a:r>
              <a:rPr lang="de-CH" baseline="0" dirty="0" err="1" smtClean="0"/>
              <a:t>pasos</a:t>
            </a:r>
            <a:r>
              <a:rPr lang="de-CH" baseline="0" dirty="0" smtClean="0"/>
              <a:t> o </a:t>
            </a:r>
            <a:r>
              <a:rPr lang="de-CH" baseline="0" dirty="0" err="1" smtClean="0"/>
              <a:t>tal</a:t>
            </a:r>
            <a:r>
              <a:rPr lang="de-CH" baseline="0" dirty="0" smtClean="0"/>
              <a:t> </a:t>
            </a:r>
            <a:r>
              <a:rPr lang="de-CH" baseline="0" dirty="0" err="1" smtClean="0"/>
              <a:t>vez</a:t>
            </a:r>
            <a:r>
              <a:rPr lang="de-CH" baseline="0" dirty="0" smtClean="0"/>
              <a:t> </a:t>
            </a:r>
            <a:r>
              <a:rPr lang="de-CH" baseline="0" dirty="0" err="1" smtClean="0"/>
              <a:t>mejor</a:t>
            </a:r>
            <a:r>
              <a:rPr lang="de-CH" baseline="0" dirty="0" smtClean="0"/>
              <a:t> </a:t>
            </a:r>
            <a:r>
              <a:rPr lang="de-CH" baseline="0" dirty="0" err="1" smtClean="0"/>
              <a:t>dicho</a:t>
            </a:r>
            <a:r>
              <a:rPr lang="de-CH" baseline="0" dirty="0" smtClean="0"/>
              <a:t> «</a:t>
            </a:r>
            <a:r>
              <a:rPr lang="de-CH" baseline="0" dirty="0" err="1" smtClean="0"/>
              <a:t>capas</a:t>
            </a:r>
            <a:r>
              <a:rPr lang="de-CH" baseline="0" dirty="0" smtClean="0"/>
              <a:t>»</a:t>
            </a:r>
          </a:p>
          <a:p>
            <a:pPr marL="228600" indent="-228600">
              <a:buAutoNum type="arabicPeriod"/>
            </a:pPr>
            <a:r>
              <a:rPr lang="de-CH" baseline="0" dirty="0" smtClean="0"/>
              <a:t>…</a:t>
            </a:r>
          </a:p>
          <a:p>
            <a:pPr marL="228600" indent="-228600">
              <a:buAutoNum type="arabicPeriod"/>
            </a:pPr>
            <a:r>
              <a:rPr lang="de-CH" baseline="0" dirty="0" smtClean="0"/>
              <a:t>…</a:t>
            </a:r>
          </a:p>
          <a:p>
            <a:pPr marL="228600" indent="-228600">
              <a:buAutoNum type="arabicPeriod"/>
            </a:pP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16</a:t>
            </a:fld>
            <a:endParaRPr lang="es-419"/>
          </a:p>
        </p:txBody>
      </p:sp>
    </p:spTree>
    <p:extLst>
      <p:ext uri="{BB962C8B-B14F-4D97-AF65-F5344CB8AC3E}">
        <p14:creationId xmlns:p14="http://schemas.microsoft.com/office/powerpoint/2010/main" val="1850183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Aquí</a:t>
            </a:r>
            <a:r>
              <a:rPr lang="de-CH" dirty="0" smtClean="0"/>
              <a:t> la </a:t>
            </a:r>
            <a:r>
              <a:rPr lang="de-CH" dirty="0" err="1" smtClean="0"/>
              <a:t>herramienta</a:t>
            </a:r>
            <a:r>
              <a:rPr lang="de-CH" dirty="0" smtClean="0"/>
              <a:t> UML/INTERLIS Editor </a:t>
            </a:r>
            <a:r>
              <a:rPr lang="de-CH" dirty="0" err="1" smtClean="0"/>
              <a:t>que</a:t>
            </a:r>
            <a:r>
              <a:rPr lang="de-CH" dirty="0" smtClean="0"/>
              <a:t> se </a:t>
            </a:r>
            <a:r>
              <a:rPr lang="de-CH" dirty="0" err="1" smtClean="0"/>
              <a:t>puede</a:t>
            </a:r>
            <a:r>
              <a:rPr lang="de-CH" dirty="0" smtClean="0"/>
              <a:t> </a:t>
            </a:r>
            <a:r>
              <a:rPr lang="de-CH" dirty="0" err="1" smtClean="0"/>
              <a:t>usar</a:t>
            </a:r>
            <a:r>
              <a:rPr lang="de-CH" dirty="0" smtClean="0"/>
              <a:t> </a:t>
            </a:r>
            <a:r>
              <a:rPr lang="de-CH" dirty="0" err="1" smtClean="0"/>
              <a:t>para</a:t>
            </a:r>
            <a:r>
              <a:rPr lang="de-CH" dirty="0" smtClean="0"/>
              <a:t> </a:t>
            </a:r>
            <a:r>
              <a:rPr lang="de-CH" dirty="0" err="1" smtClean="0"/>
              <a:t>el</a:t>
            </a:r>
            <a:r>
              <a:rPr lang="de-CH" dirty="0" smtClean="0"/>
              <a:t> </a:t>
            </a:r>
            <a:r>
              <a:rPr lang="de-CH" dirty="0" err="1" smtClean="0"/>
              <a:t>modelado</a:t>
            </a:r>
            <a:r>
              <a:rPr lang="de-CH" dirty="0" smtClean="0"/>
              <a:t> en UML y </a:t>
            </a:r>
            <a:r>
              <a:rPr lang="de-CH" dirty="0" err="1" smtClean="0"/>
              <a:t>generar</a:t>
            </a:r>
            <a:r>
              <a:rPr lang="de-CH" dirty="0" smtClean="0"/>
              <a:t> </a:t>
            </a:r>
            <a:r>
              <a:rPr lang="de-CH" dirty="0" err="1" smtClean="0"/>
              <a:t>automaticamente</a:t>
            </a:r>
            <a:r>
              <a:rPr lang="de-CH" dirty="0" smtClean="0"/>
              <a:t> </a:t>
            </a:r>
            <a:r>
              <a:rPr lang="de-CH" dirty="0" err="1" smtClean="0"/>
              <a:t>el</a:t>
            </a:r>
            <a:r>
              <a:rPr lang="de-CH" dirty="0" smtClean="0"/>
              <a:t> </a:t>
            </a:r>
            <a:r>
              <a:rPr lang="de-CH" dirty="0" err="1" smtClean="0"/>
              <a:t>el</a:t>
            </a:r>
            <a:r>
              <a:rPr lang="de-CH" dirty="0" smtClean="0"/>
              <a:t> </a:t>
            </a:r>
            <a:r>
              <a:rPr lang="de-CH" dirty="0" err="1" smtClean="0"/>
              <a:t>código</a:t>
            </a:r>
            <a:r>
              <a:rPr lang="de-CH" dirty="0" smtClean="0"/>
              <a:t> INTERLIS,</a:t>
            </a:r>
            <a:r>
              <a:rPr lang="de-CH" baseline="0" dirty="0" smtClean="0"/>
              <a:t> </a:t>
            </a:r>
            <a:r>
              <a:rPr lang="de-CH" baseline="0" dirty="0" err="1" smtClean="0"/>
              <a:t>luego</a:t>
            </a:r>
            <a:r>
              <a:rPr lang="de-CH" baseline="0" dirty="0" smtClean="0"/>
              <a:t> de </a:t>
            </a:r>
            <a:r>
              <a:rPr lang="de-CH" baseline="0" dirty="0" err="1" smtClean="0"/>
              <a:t>agregar</a:t>
            </a:r>
            <a:r>
              <a:rPr lang="de-CH" baseline="0" dirty="0" smtClean="0"/>
              <a:t> </a:t>
            </a:r>
            <a:r>
              <a:rPr lang="de-CH" baseline="0" dirty="0" err="1" smtClean="0"/>
              <a:t>todos</a:t>
            </a:r>
            <a:r>
              <a:rPr lang="de-CH" baseline="0" dirty="0" smtClean="0"/>
              <a:t> los </a:t>
            </a:r>
            <a:r>
              <a:rPr lang="de-CH" baseline="0" dirty="0" err="1" smtClean="0"/>
              <a:t>detalles</a:t>
            </a:r>
            <a:r>
              <a:rPr lang="de-CH" baseline="0" dirty="0" smtClean="0"/>
              <a:t> a </a:t>
            </a:r>
            <a:r>
              <a:rPr lang="de-CH" baseline="0" dirty="0" err="1" smtClean="0"/>
              <a:t>nivel</a:t>
            </a:r>
            <a:r>
              <a:rPr lang="de-CH" baseline="0" dirty="0" smtClean="0"/>
              <a:t> de </a:t>
            </a:r>
            <a:r>
              <a:rPr lang="de-CH" baseline="0" dirty="0" err="1" smtClean="0"/>
              <a:t>atributos</a:t>
            </a:r>
            <a:r>
              <a:rPr lang="de-CH" baseline="0" dirty="0" smtClean="0"/>
              <a:t>. </a:t>
            </a:r>
          </a:p>
          <a:p>
            <a:endParaRPr lang="de-CH" baseline="0" dirty="0" smtClean="0"/>
          </a:p>
          <a:p>
            <a:r>
              <a:rPr lang="de-CH" baseline="0" dirty="0" smtClean="0"/>
              <a:t>Y </a:t>
            </a:r>
            <a:r>
              <a:rPr lang="de-CH" baseline="0" dirty="0" err="1" smtClean="0"/>
              <a:t>a</a:t>
            </a:r>
            <a:r>
              <a:rPr lang="de-CH" dirty="0" err="1" smtClean="0"/>
              <a:t>sí</a:t>
            </a:r>
            <a:r>
              <a:rPr lang="de-CH" dirty="0" smtClean="0"/>
              <a:t> se </a:t>
            </a:r>
            <a:r>
              <a:rPr lang="de-CH" dirty="0" err="1" smtClean="0"/>
              <a:t>ve</a:t>
            </a:r>
            <a:r>
              <a:rPr lang="de-CH" baseline="0" dirty="0" smtClean="0"/>
              <a:t> </a:t>
            </a:r>
            <a:r>
              <a:rPr lang="de-CH" baseline="0" dirty="0" err="1" smtClean="0"/>
              <a:t>el</a:t>
            </a:r>
            <a:r>
              <a:rPr lang="de-CH" baseline="0" dirty="0" smtClean="0"/>
              <a:t> </a:t>
            </a:r>
            <a:r>
              <a:rPr lang="de-CH" baseline="0" dirty="0" err="1" smtClean="0"/>
              <a:t>modelo</a:t>
            </a:r>
            <a:r>
              <a:rPr lang="de-CH" baseline="0" dirty="0" smtClean="0"/>
              <a:t> LADM-</a:t>
            </a:r>
            <a:r>
              <a:rPr lang="de-CH" baseline="0" dirty="0" err="1" smtClean="0"/>
              <a:t>Col</a:t>
            </a:r>
            <a:r>
              <a:rPr lang="de-CH" baseline="0" dirty="0" smtClean="0"/>
              <a:t> </a:t>
            </a:r>
            <a:r>
              <a:rPr lang="de-CH" baseline="0" dirty="0" err="1" smtClean="0"/>
              <a:t>descrito</a:t>
            </a:r>
            <a:r>
              <a:rPr lang="de-CH" baseline="0" dirty="0" smtClean="0"/>
              <a:t> en </a:t>
            </a:r>
            <a:r>
              <a:rPr lang="de-CH" baseline="0" dirty="0" err="1" smtClean="0"/>
              <a:t>sintaxis</a:t>
            </a:r>
            <a:r>
              <a:rPr lang="de-CH" baseline="0" dirty="0" smtClean="0"/>
              <a:t> INTERLIS. </a:t>
            </a:r>
            <a:r>
              <a:rPr lang="de-CH" baseline="0" dirty="0" err="1" smtClean="0"/>
              <a:t>Cualquier</a:t>
            </a:r>
            <a:r>
              <a:rPr lang="de-CH" baseline="0" dirty="0" smtClean="0"/>
              <a:t> </a:t>
            </a:r>
            <a:r>
              <a:rPr lang="de-CH" baseline="0" dirty="0" err="1" smtClean="0"/>
              <a:t>editor</a:t>
            </a:r>
            <a:r>
              <a:rPr lang="de-CH" baseline="0" dirty="0" smtClean="0"/>
              <a:t> </a:t>
            </a:r>
            <a:r>
              <a:rPr lang="de-CH" baseline="0" dirty="0" err="1" smtClean="0"/>
              <a:t>puede</a:t>
            </a:r>
            <a:r>
              <a:rPr lang="de-CH" baseline="0" dirty="0" smtClean="0"/>
              <a:t> </a:t>
            </a:r>
            <a:r>
              <a:rPr lang="de-CH" baseline="0" dirty="0" err="1" smtClean="0"/>
              <a:t>ser</a:t>
            </a:r>
            <a:r>
              <a:rPr lang="de-CH" baseline="0" dirty="0" smtClean="0"/>
              <a:t> </a:t>
            </a:r>
            <a:r>
              <a:rPr lang="de-CH" baseline="0" dirty="0" err="1" smtClean="0"/>
              <a:t>usado</a:t>
            </a:r>
            <a:r>
              <a:rPr lang="de-CH" baseline="0" dirty="0" smtClean="0"/>
              <a:t> </a:t>
            </a:r>
            <a:r>
              <a:rPr lang="de-CH" baseline="0" dirty="0" err="1" smtClean="0"/>
              <a:t>para</a:t>
            </a:r>
            <a:r>
              <a:rPr lang="de-CH" baseline="0" dirty="0" smtClean="0"/>
              <a:t> </a:t>
            </a:r>
            <a:r>
              <a:rPr lang="de-CH" baseline="0" dirty="0" err="1" smtClean="0"/>
              <a:t>mirarlo</a:t>
            </a:r>
            <a:r>
              <a:rPr lang="de-CH" baseline="0" dirty="0" smtClean="0"/>
              <a:t>. </a:t>
            </a:r>
            <a:r>
              <a:rPr lang="de-CH" baseline="0" dirty="0" err="1" smtClean="0"/>
              <a:t>Aqui</a:t>
            </a:r>
            <a:r>
              <a:rPr lang="de-CH" baseline="0" dirty="0" smtClean="0"/>
              <a:t> se </a:t>
            </a:r>
            <a:r>
              <a:rPr lang="de-CH" baseline="0" dirty="0" err="1" smtClean="0"/>
              <a:t>usa</a:t>
            </a:r>
            <a:r>
              <a:rPr lang="de-CH" baseline="0" dirty="0" smtClean="0"/>
              <a:t> </a:t>
            </a:r>
            <a:r>
              <a:rPr lang="de-CH" baseline="0" dirty="0" err="1" smtClean="0"/>
              <a:t>un</a:t>
            </a:r>
            <a:r>
              <a:rPr lang="de-CH" baseline="0" dirty="0" smtClean="0"/>
              <a:t> Notepad++ </a:t>
            </a:r>
            <a:r>
              <a:rPr lang="de-CH" baseline="0" dirty="0" err="1" smtClean="0"/>
              <a:t>con</a:t>
            </a:r>
            <a:r>
              <a:rPr lang="de-CH" baseline="0" dirty="0" smtClean="0"/>
              <a:t> </a:t>
            </a:r>
            <a:r>
              <a:rPr lang="de-CH" baseline="0" dirty="0" err="1" smtClean="0"/>
              <a:t>una</a:t>
            </a:r>
            <a:r>
              <a:rPr lang="de-CH" baseline="0" dirty="0" smtClean="0"/>
              <a:t> </a:t>
            </a:r>
            <a:r>
              <a:rPr lang="de-CH" baseline="0" dirty="0" err="1" smtClean="0"/>
              <a:t>plantilla</a:t>
            </a:r>
            <a:r>
              <a:rPr lang="de-CH" baseline="0" dirty="0" smtClean="0"/>
              <a:t> </a:t>
            </a:r>
            <a:r>
              <a:rPr lang="de-CH" baseline="0" dirty="0" err="1" smtClean="0"/>
              <a:t>para</a:t>
            </a:r>
            <a:r>
              <a:rPr lang="de-CH" baseline="0" dirty="0" smtClean="0"/>
              <a:t> INTERLIS (</a:t>
            </a:r>
            <a:r>
              <a:rPr lang="de-CH" baseline="0" dirty="0" err="1" smtClean="0"/>
              <a:t>todo</a:t>
            </a:r>
            <a:r>
              <a:rPr lang="de-CH" baseline="0" dirty="0" smtClean="0"/>
              <a:t> </a:t>
            </a:r>
            <a:r>
              <a:rPr lang="de-CH" baseline="0" dirty="0" err="1" smtClean="0"/>
              <a:t>libre</a:t>
            </a:r>
            <a:r>
              <a:rPr lang="de-CH" baseline="0" dirty="0" smtClean="0"/>
              <a:t>). Hay </a:t>
            </a:r>
            <a:r>
              <a:rPr lang="de-CH" baseline="0" dirty="0" err="1" smtClean="0"/>
              <a:t>plantillas</a:t>
            </a:r>
            <a:r>
              <a:rPr lang="de-CH" baseline="0" dirty="0" smtClean="0"/>
              <a:t> </a:t>
            </a:r>
            <a:r>
              <a:rPr lang="de-CH" baseline="0" dirty="0" err="1" smtClean="0"/>
              <a:t>para</a:t>
            </a:r>
            <a:r>
              <a:rPr lang="de-CH" baseline="0" dirty="0" smtClean="0"/>
              <a:t> </a:t>
            </a:r>
            <a:r>
              <a:rPr lang="de-CH" baseline="0" dirty="0" err="1" smtClean="0"/>
              <a:t>otros</a:t>
            </a:r>
            <a:r>
              <a:rPr lang="de-CH" baseline="0" dirty="0" smtClean="0"/>
              <a:t> </a:t>
            </a:r>
            <a:r>
              <a:rPr lang="de-CH" baseline="0" dirty="0" err="1" smtClean="0"/>
              <a:t>editores</a:t>
            </a:r>
            <a:r>
              <a:rPr lang="de-CH" baseline="0" dirty="0" smtClean="0"/>
              <a:t> </a:t>
            </a:r>
            <a:r>
              <a:rPr lang="de-CH" baseline="0" dirty="0" err="1" smtClean="0"/>
              <a:t>también</a:t>
            </a:r>
            <a:r>
              <a:rPr lang="de-CH" baseline="0" dirty="0" smtClean="0"/>
              <a:t> (</a:t>
            </a:r>
            <a:r>
              <a:rPr lang="de-CH" baseline="0" dirty="0" err="1" smtClean="0"/>
              <a:t>Jedit</a:t>
            </a:r>
            <a:r>
              <a:rPr lang="de-CH" baseline="0" dirty="0" smtClean="0"/>
              <a:t>). </a:t>
            </a:r>
          </a:p>
          <a:p>
            <a:endParaRPr lang="de-CH" baseline="0" dirty="0" smtClean="0"/>
          </a:p>
          <a:p>
            <a:r>
              <a:rPr lang="de-CH" baseline="0" dirty="0" smtClean="0"/>
              <a:t>Y </a:t>
            </a:r>
            <a:r>
              <a:rPr lang="de-CH" baseline="0" dirty="0" err="1" smtClean="0"/>
              <a:t>finalmente</a:t>
            </a:r>
            <a:r>
              <a:rPr lang="de-CH" baseline="0" dirty="0" smtClean="0"/>
              <a:t> </a:t>
            </a:r>
            <a:r>
              <a:rPr lang="de-CH" baseline="0" dirty="0" err="1" smtClean="0"/>
              <a:t>el</a:t>
            </a:r>
            <a:r>
              <a:rPr lang="de-CH" baseline="0" dirty="0" smtClean="0"/>
              <a:t> </a:t>
            </a:r>
            <a:r>
              <a:rPr lang="de-CH" baseline="0" dirty="0" err="1" smtClean="0"/>
              <a:t>formato</a:t>
            </a:r>
            <a:r>
              <a:rPr lang="de-CH" baseline="0" dirty="0" smtClean="0"/>
              <a:t> de </a:t>
            </a:r>
            <a:r>
              <a:rPr lang="de-CH" baseline="0" dirty="0" err="1" smtClean="0"/>
              <a:t>intercambio</a:t>
            </a:r>
            <a:r>
              <a:rPr lang="de-CH" baseline="0" dirty="0" smtClean="0"/>
              <a:t> en XML (</a:t>
            </a:r>
            <a:r>
              <a:rPr lang="de-CH" baseline="0" dirty="0" err="1" smtClean="0"/>
              <a:t>el</a:t>
            </a:r>
            <a:r>
              <a:rPr lang="de-CH" baseline="0" dirty="0" smtClean="0"/>
              <a:t> XTF): </a:t>
            </a:r>
            <a:r>
              <a:rPr lang="de-CH" baseline="0" dirty="0" err="1" smtClean="0"/>
              <a:t>el</a:t>
            </a:r>
            <a:r>
              <a:rPr lang="de-CH" baseline="0" dirty="0" smtClean="0"/>
              <a:t> </a:t>
            </a:r>
            <a:r>
              <a:rPr lang="de-CH" baseline="0" dirty="0" err="1" smtClean="0"/>
              <a:t>formato</a:t>
            </a:r>
            <a:r>
              <a:rPr lang="de-CH" baseline="0" dirty="0" smtClean="0"/>
              <a:t> (sin </a:t>
            </a:r>
            <a:r>
              <a:rPr lang="de-CH" baseline="0" dirty="0" err="1" smtClean="0"/>
              <a:t>datos</a:t>
            </a:r>
            <a:r>
              <a:rPr lang="de-CH" baseline="0" dirty="0" smtClean="0"/>
              <a:t>) </a:t>
            </a:r>
            <a:r>
              <a:rPr lang="de-CH" baseline="0" dirty="0" err="1" smtClean="0"/>
              <a:t>puede</a:t>
            </a:r>
            <a:r>
              <a:rPr lang="de-CH" baseline="0" dirty="0" smtClean="0"/>
              <a:t> </a:t>
            </a:r>
            <a:r>
              <a:rPr lang="de-CH" baseline="0" dirty="0" err="1" smtClean="0"/>
              <a:t>generarse</a:t>
            </a:r>
            <a:r>
              <a:rPr lang="de-CH" baseline="0" dirty="0" smtClean="0"/>
              <a:t> </a:t>
            </a:r>
            <a:r>
              <a:rPr lang="de-CH" baseline="0" dirty="0" err="1" smtClean="0"/>
              <a:t>con</a:t>
            </a:r>
            <a:r>
              <a:rPr lang="de-CH" baseline="0" dirty="0" smtClean="0"/>
              <a:t> </a:t>
            </a:r>
            <a:r>
              <a:rPr lang="de-CH" baseline="0" dirty="0" err="1" smtClean="0"/>
              <a:t>el</a:t>
            </a:r>
            <a:r>
              <a:rPr lang="de-CH" baseline="0" dirty="0" smtClean="0"/>
              <a:t> INTERLIS-Compiler. Para </a:t>
            </a:r>
            <a:r>
              <a:rPr lang="de-CH" baseline="0" dirty="0" err="1" smtClean="0"/>
              <a:t>generar</a:t>
            </a:r>
            <a:r>
              <a:rPr lang="de-CH" baseline="0" dirty="0" smtClean="0"/>
              <a:t> </a:t>
            </a:r>
            <a:r>
              <a:rPr lang="de-CH" baseline="0" dirty="0" err="1" smtClean="0"/>
              <a:t>un</a:t>
            </a:r>
            <a:r>
              <a:rPr lang="de-CH" baseline="0" dirty="0" smtClean="0"/>
              <a:t> XTF </a:t>
            </a:r>
            <a:r>
              <a:rPr lang="de-CH" baseline="0" dirty="0" err="1" smtClean="0"/>
              <a:t>con</a:t>
            </a:r>
            <a:r>
              <a:rPr lang="de-CH" baseline="0" dirty="0" smtClean="0"/>
              <a:t> </a:t>
            </a:r>
            <a:r>
              <a:rPr lang="de-CH" baseline="0" dirty="0" err="1" smtClean="0"/>
              <a:t>datos</a:t>
            </a:r>
            <a:r>
              <a:rPr lang="de-CH" baseline="0" dirty="0" smtClean="0"/>
              <a:t> </a:t>
            </a:r>
            <a:r>
              <a:rPr lang="de-CH" baseline="0" dirty="0" err="1" smtClean="0"/>
              <a:t>hay</a:t>
            </a:r>
            <a:r>
              <a:rPr lang="de-CH" baseline="0" dirty="0" smtClean="0"/>
              <a:t> </a:t>
            </a:r>
            <a:r>
              <a:rPr lang="de-CH" baseline="0" dirty="0" err="1" smtClean="0"/>
              <a:t>varios</a:t>
            </a:r>
            <a:r>
              <a:rPr lang="de-CH" baseline="0" dirty="0" smtClean="0"/>
              <a:t> </a:t>
            </a:r>
            <a:r>
              <a:rPr lang="de-CH" baseline="0" dirty="0" err="1" smtClean="0"/>
              <a:t>herramientas</a:t>
            </a:r>
            <a:r>
              <a:rPr lang="de-CH" baseline="0" dirty="0" smtClean="0"/>
              <a:t> de la </a:t>
            </a:r>
            <a:r>
              <a:rPr lang="de-CH" baseline="0" dirty="0" err="1" smtClean="0"/>
              <a:t>familia</a:t>
            </a:r>
            <a:r>
              <a:rPr lang="de-CH" baseline="0" dirty="0" smtClean="0"/>
              <a:t> «ili2db» </a:t>
            </a:r>
            <a:r>
              <a:rPr lang="de-CH" baseline="0" dirty="0" err="1" smtClean="0"/>
              <a:t>que</a:t>
            </a:r>
            <a:r>
              <a:rPr lang="de-CH" baseline="0" dirty="0" smtClean="0"/>
              <a:t> </a:t>
            </a:r>
            <a:r>
              <a:rPr lang="de-CH" baseline="0" dirty="0" err="1" smtClean="0"/>
              <a:t>pueden</a:t>
            </a:r>
            <a:r>
              <a:rPr lang="de-CH" baseline="0" dirty="0" smtClean="0"/>
              <a:t> </a:t>
            </a:r>
            <a:r>
              <a:rPr lang="de-CH" baseline="0" dirty="0" err="1" smtClean="0"/>
              <a:t>emplearse</a:t>
            </a:r>
            <a:r>
              <a:rPr lang="de-CH" baseline="0" dirty="0" smtClean="0"/>
              <a:t>, si se </a:t>
            </a:r>
            <a:r>
              <a:rPr lang="de-CH" baseline="0" dirty="0" err="1" smtClean="0"/>
              <a:t>usa</a:t>
            </a:r>
            <a:r>
              <a:rPr lang="de-CH" baseline="0" dirty="0" smtClean="0"/>
              <a:t> </a:t>
            </a:r>
            <a:r>
              <a:rPr lang="de-CH" baseline="0" dirty="0" err="1" smtClean="0"/>
              <a:t>una</a:t>
            </a:r>
            <a:r>
              <a:rPr lang="de-CH" baseline="0" dirty="0" smtClean="0"/>
              <a:t> de las </a:t>
            </a:r>
            <a:r>
              <a:rPr lang="de-CH" baseline="0" dirty="0" err="1" smtClean="0"/>
              <a:t>bases</a:t>
            </a:r>
            <a:r>
              <a:rPr lang="de-CH" baseline="0" dirty="0" smtClean="0"/>
              <a:t> de </a:t>
            </a:r>
            <a:r>
              <a:rPr lang="de-CH" baseline="0" dirty="0" err="1" smtClean="0"/>
              <a:t>datos</a:t>
            </a:r>
            <a:r>
              <a:rPr lang="de-CH" baseline="0" dirty="0" smtClean="0"/>
              <a:t> </a:t>
            </a:r>
            <a:r>
              <a:rPr lang="de-CH" baseline="0" dirty="0" err="1" smtClean="0"/>
              <a:t>soportadas</a:t>
            </a:r>
            <a:r>
              <a:rPr lang="de-CH" baseline="0" dirty="0" smtClean="0"/>
              <a:t>. </a:t>
            </a:r>
            <a:r>
              <a:rPr lang="de-CH" baseline="0" dirty="0" err="1" smtClean="0"/>
              <a:t>Sino</a:t>
            </a:r>
            <a:r>
              <a:rPr lang="de-CH" baseline="0" dirty="0" smtClean="0"/>
              <a:t>, </a:t>
            </a:r>
            <a:r>
              <a:rPr lang="de-CH" baseline="0" dirty="0" err="1" smtClean="0"/>
              <a:t>debe</a:t>
            </a:r>
            <a:r>
              <a:rPr lang="de-CH" baseline="0" dirty="0" smtClean="0"/>
              <a:t> </a:t>
            </a:r>
            <a:r>
              <a:rPr lang="de-CH" baseline="0" dirty="0" err="1" smtClean="0"/>
              <a:t>usarse</a:t>
            </a:r>
            <a:r>
              <a:rPr lang="de-CH" baseline="0" dirty="0" smtClean="0"/>
              <a:t> </a:t>
            </a:r>
            <a:r>
              <a:rPr lang="de-CH" baseline="0" dirty="0" err="1" smtClean="0"/>
              <a:t>el</a:t>
            </a:r>
            <a:r>
              <a:rPr lang="de-CH" baseline="0" dirty="0" smtClean="0"/>
              <a:t> </a:t>
            </a:r>
            <a:r>
              <a:rPr lang="de-CH" baseline="0" dirty="0" err="1" smtClean="0"/>
              <a:t>formato</a:t>
            </a:r>
            <a:r>
              <a:rPr lang="de-CH" baseline="0" dirty="0" smtClean="0"/>
              <a:t> «</a:t>
            </a:r>
            <a:r>
              <a:rPr lang="de-CH" baseline="0" dirty="0" err="1" smtClean="0"/>
              <a:t>vacio</a:t>
            </a:r>
            <a:r>
              <a:rPr lang="de-CH" baseline="0" dirty="0" smtClean="0"/>
              <a:t>» </a:t>
            </a:r>
            <a:r>
              <a:rPr lang="de-CH" baseline="0" dirty="0" err="1" smtClean="0"/>
              <a:t>generado</a:t>
            </a:r>
            <a:r>
              <a:rPr lang="de-CH" baseline="0" dirty="0" smtClean="0"/>
              <a:t>, </a:t>
            </a:r>
            <a:r>
              <a:rPr lang="de-CH" baseline="0" dirty="0" err="1" smtClean="0"/>
              <a:t>para</a:t>
            </a:r>
            <a:r>
              <a:rPr lang="de-CH" baseline="0" dirty="0" smtClean="0"/>
              <a:t> </a:t>
            </a:r>
            <a:r>
              <a:rPr lang="de-CH" baseline="0" dirty="0" err="1" smtClean="0"/>
              <a:t>pasar</a:t>
            </a:r>
            <a:r>
              <a:rPr lang="de-CH" baseline="0" dirty="0" smtClean="0"/>
              <a:t> los </a:t>
            </a:r>
            <a:r>
              <a:rPr lang="de-CH" baseline="0" dirty="0" err="1" smtClean="0"/>
              <a:t>datos</a:t>
            </a:r>
            <a:r>
              <a:rPr lang="de-CH" baseline="0" dirty="0" smtClean="0"/>
              <a:t> de los </a:t>
            </a:r>
            <a:r>
              <a:rPr lang="de-CH" baseline="0" dirty="0" err="1" smtClean="0"/>
              <a:t>campos</a:t>
            </a:r>
            <a:r>
              <a:rPr lang="de-CH" baseline="0" dirty="0" smtClean="0"/>
              <a:t> de </a:t>
            </a:r>
            <a:r>
              <a:rPr lang="de-CH" baseline="0" dirty="0" err="1" smtClean="0"/>
              <a:t>otras</a:t>
            </a:r>
            <a:r>
              <a:rPr lang="de-CH" baseline="0" dirty="0" smtClean="0"/>
              <a:t> </a:t>
            </a:r>
            <a:r>
              <a:rPr lang="de-CH" baseline="0" dirty="0" err="1" smtClean="0"/>
              <a:t>sistemas</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17</a:t>
            </a:fld>
            <a:endParaRPr lang="es-419"/>
          </a:p>
        </p:txBody>
      </p:sp>
    </p:spTree>
    <p:extLst>
      <p:ext uri="{BB962C8B-B14F-4D97-AF65-F5344CB8AC3E}">
        <p14:creationId xmlns:p14="http://schemas.microsoft.com/office/powerpoint/2010/main" val="332001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Ya</a:t>
            </a:r>
            <a:r>
              <a:rPr lang="de-CH" dirty="0" smtClean="0"/>
              <a:t> </a:t>
            </a:r>
            <a:r>
              <a:rPr lang="de-CH" dirty="0" err="1" smtClean="0"/>
              <a:t>hemos</a:t>
            </a:r>
            <a:r>
              <a:rPr lang="de-CH" dirty="0" smtClean="0"/>
              <a:t> </a:t>
            </a:r>
            <a:r>
              <a:rPr lang="de-CH" dirty="0" err="1" smtClean="0"/>
              <a:t>visto</a:t>
            </a:r>
            <a:r>
              <a:rPr lang="de-CH" dirty="0" smtClean="0"/>
              <a:t> </a:t>
            </a:r>
            <a:r>
              <a:rPr lang="de-CH" dirty="0" err="1" smtClean="0"/>
              <a:t>lo</a:t>
            </a:r>
            <a:r>
              <a:rPr lang="de-CH" dirty="0" smtClean="0"/>
              <a:t> </a:t>
            </a:r>
            <a:r>
              <a:rPr lang="de-CH" dirty="0" err="1" smtClean="0"/>
              <a:t>que</a:t>
            </a:r>
            <a:r>
              <a:rPr lang="de-CH" dirty="0" smtClean="0"/>
              <a:t> es INTERLIS y </a:t>
            </a:r>
            <a:r>
              <a:rPr lang="de-CH" dirty="0" err="1" smtClean="0"/>
              <a:t>para</a:t>
            </a:r>
            <a:r>
              <a:rPr lang="de-CH" dirty="0" smtClean="0"/>
              <a:t> </a:t>
            </a:r>
            <a:r>
              <a:rPr lang="de-CH" dirty="0" err="1" smtClean="0"/>
              <a:t>que</a:t>
            </a:r>
            <a:r>
              <a:rPr lang="de-CH" dirty="0" smtClean="0"/>
              <a:t> se </a:t>
            </a:r>
            <a:r>
              <a:rPr lang="de-CH" dirty="0" err="1" smtClean="0"/>
              <a:t>usa</a:t>
            </a:r>
            <a:r>
              <a:rPr lang="de-CH" dirty="0" smtClean="0"/>
              <a:t> en </a:t>
            </a:r>
            <a:r>
              <a:rPr lang="de-CH" dirty="0" err="1" smtClean="0"/>
              <a:t>terminos</a:t>
            </a:r>
            <a:r>
              <a:rPr lang="de-CH" dirty="0" smtClean="0"/>
              <a:t> </a:t>
            </a:r>
            <a:r>
              <a:rPr lang="de-CH" dirty="0" err="1" smtClean="0"/>
              <a:t>tecnologicos</a:t>
            </a:r>
            <a:r>
              <a:rPr lang="de-CH" dirty="0" smtClean="0"/>
              <a:t>.</a:t>
            </a:r>
            <a:r>
              <a:rPr lang="de-CH" baseline="0" dirty="0" smtClean="0"/>
              <a:t> Pero </a:t>
            </a:r>
            <a:r>
              <a:rPr lang="de-CH" baseline="0" dirty="0" err="1" smtClean="0"/>
              <a:t>como</a:t>
            </a:r>
            <a:r>
              <a:rPr lang="de-CH" baseline="0" dirty="0" smtClean="0"/>
              <a:t> se </a:t>
            </a:r>
            <a:r>
              <a:rPr lang="de-CH" baseline="0" dirty="0" err="1" smtClean="0"/>
              <a:t>usa</a:t>
            </a:r>
            <a:r>
              <a:rPr lang="de-CH" baseline="0" dirty="0" smtClean="0"/>
              <a:t> en </a:t>
            </a:r>
            <a:r>
              <a:rPr lang="de-CH" baseline="0" dirty="0" err="1" smtClean="0"/>
              <a:t>un</a:t>
            </a:r>
            <a:r>
              <a:rPr lang="de-CH" baseline="0" dirty="0" smtClean="0"/>
              <a:t> </a:t>
            </a:r>
            <a:r>
              <a:rPr lang="de-CH" baseline="0" dirty="0" err="1" smtClean="0"/>
              <a:t>proceso</a:t>
            </a:r>
            <a:r>
              <a:rPr lang="de-CH" baseline="0" dirty="0" smtClean="0"/>
              <a:t> </a:t>
            </a:r>
            <a:r>
              <a:rPr lang="de-CH" baseline="0" dirty="0" err="1" smtClean="0"/>
              <a:t>como</a:t>
            </a:r>
            <a:r>
              <a:rPr lang="de-CH" baseline="0" dirty="0" smtClean="0"/>
              <a:t> los </a:t>
            </a:r>
            <a:r>
              <a:rPr lang="de-CH" baseline="0" dirty="0" err="1" smtClean="0"/>
              <a:t>Pilotos</a:t>
            </a:r>
            <a:r>
              <a:rPr lang="de-CH" baseline="0" dirty="0" smtClean="0"/>
              <a:t> del CM? Para </a:t>
            </a:r>
            <a:r>
              <a:rPr lang="de-CH" baseline="0" dirty="0" err="1" smtClean="0"/>
              <a:t>realizar</a:t>
            </a:r>
            <a:r>
              <a:rPr lang="de-CH" baseline="0" dirty="0" smtClean="0"/>
              <a:t> </a:t>
            </a:r>
            <a:r>
              <a:rPr lang="de-CH" baseline="0" dirty="0" err="1" smtClean="0"/>
              <a:t>un</a:t>
            </a:r>
            <a:r>
              <a:rPr lang="de-CH" baseline="0" dirty="0" smtClean="0"/>
              <a:t> </a:t>
            </a:r>
            <a:r>
              <a:rPr lang="de-CH" baseline="0" dirty="0" err="1" smtClean="0"/>
              <a:t>proceso</a:t>
            </a:r>
            <a:r>
              <a:rPr lang="de-CH" baseline="0" dirty="0" smtClean="0"/>
              <a:t> de </a:t>
            </a:r>
            <a:r>
              <a:rPr lang="de-CH" baseline="0" dirty="0" err="1" smtClean="0"/>
              <a:t>validación</a:t>
            </a:r>
            <a:r>
              <a:rPr lang="de-CH" baseline="0" dirty="0" smtClean="0"/>
              <a:t> de los </a:t>
            </a:r>
            <a:r>
              <a:rPr lang="de-CH" baseline="0" dirty="0" err="1" smtClean="0"/>
              <a:t>datos</a:t>
            </a:r>
            <a:r>
              <a:rPr lang="de-CH" baseline="0" dirty="0" smtClean="0"/>
              <a:t> </a:t>
            </a:r>
            <a:r>
              <a:rPr lang="de-CH" baseline="0" dirty="0" err="1" smtClean="0"/>
              <a:t>entregados</a:t>
            </a:r>
            <a:r>
              <a:rPr lang="de-CH" baseline="0" dirty="0" smtClean="0"/>
              <a:t> </a:t>
            </a:r>
            <a:r>
              <a:rPr lang="de-CH" baseline="0" dirty="0" err="1" smtClean="0"/>
              <a:t>por</a:t>
            </a:r>
            <a:r>
              <a:rPr lang="de-CH" baseline="0" dirty="0" smtClean="0"/>
              <a:t> los </a:t>
            </a:r>
            <a:r>
              <a:rPr lang="de-CH" baseline="0" dirty="0" err="1" smtClean="0"/>
              <a:t>operadores</a:t>
            </a:r>
            <a:r>
              <a:rPr lang="de-CH" baseline="0" dirty="0" smtClean="0"/>
              <a:t>, contra </a:t>
            </a:r>
            <a:r>
              <a:rPr lang="de-CH" baseline="0" dirty="0" err="1" smtClean="0"/>
              <a:t>el</a:t>
            </a:r>
            <a:r>
              <a:rPr lang="de-CH" baseline="0" dirty="0" smtClean="0"/>
              <a:t> </a:t>
            </a:r>
            <a:r>
              <a:rPr lang="de-CH" baseline="0" dirty="0" err="1" smtClean="0"/>
              <a:t>modelo</a:t>
            </a:r>
            <a:r>
              <a:rPr lang="de-CH" baseline="0" dirty="0" smtClean="0"/>
              <a:t>, </a:t>
            </a:r>
            <a:r>
              <a:rPr lang="de-CH" baseline="0" dirty="0" err="1" smtClean="0"/>
              <a:t>donde</a:t>
            </a:r>
            <a:r>
              <a:rPr lang="de-CH" baseline="0" dirty="0" smtClean="0"/>
              <a:t> se </a:t>
            </a:r>
            <a:r>
              <a:rPr lang="de-CH" baseline="0" dirty="0" err="1" smtClean="0"/>
              <a:t>controla</a:t>
            </a:r>
            <a:r>
              <a:rPr lang="de-CH" baseline="0" dirty="0" smtClean="0"/>
              <a:t> la </a:t>
            </a:r>
            <a:r>
              <a:rPr lang="de-CH" baseline="0" dirty="0" err="1" smtClean="0"/>
              <a:t>consistencia</a:t>
            </a:r>
            <a:r>
              <a:rPr lang="de-CH" baseline="0" dirty="0" smtClean="0"/>
              <a:t> </a:t>
            </a:r>
            <a:r>
              <a:rPr lang="de-CH" baseline="0" dirty="0" err="1" smtClean="0"/>
              <a:t>lógica</a:t>
            </a:r>
            <a:r>
              <a:rPr lang="de-CH" baseline="0" dirty="0" smtClean="0"/>
              <a:t>, </a:t>
            </a:r>
            <a:r>
              <a:rPr lang="de-CH" baseline="0" dirty="0" err="1" smtClean="0"/>
              <a:t>contraints</a:t>
            </a:r>
            <a:r>
              <a:rPr lang="de-CH" baseline="0" dirty="0" smtClean="0"/>
              <a:t>, etc. Este </a:t>
            </a:r>
            <a:r>
              <a:rPr lang="de-CH" baseline="0" dirty="0" err="1" smtClean="0"/>
              <a:t>workflow</a:t>
            </a:r>
            <a:r>
              <a:rPr lang="de-CH" baseline="0" dirty="0" smtClean="0"/>
              <a:t> (</a:t>
            </a:r>
            <a:r>
              <a:rPr lang="de-CH" baseline="0" dirty="0" err="1" smtClean="0"/>
              <a:t>excepto</a:t>
            </a:r>
            <a:r>
              <a:rPr lang="de-CH" baseline="0" dirty="0" smtClean="0"/>
              <a:t> </a:t>
            </a:r>
            <a:r>
              <a:rPr lang="de-CH" baseline="0" dirty="0" err="1" smtClean="0"/>
              <a:t>el</a:t>
            </a:r>
            <a:r>
              <a:rPr lang="de-CH" baseline="0" dirty="0" smtClean="0"/>
              <a:t> </a:t>
            </a:r>
            <a:r>
              <a:rPr lang="de-CH" baseline="0" dirty="0" err="1" smtClean="0"/>
              <a:t>trabajo</a:t>
            </a:r>
            <a:r>
              <a:rPr lang="de-CH" baseline="0" dirty="0" smtClean="0"/>
              <a:t> de </a:t>
            </a:r>
            <a:r>
              <a:rPr lang="de-CH" baseline="0" dirty="0" err="1" smtClean="0"/>
              <a:t>verificación</a:t>
            </a:r>
            <a:r>
              <a:rPr lang="de-CH" baseline="0" dirty="0" smtClean="0"/>
              <a:t> </a:t>
            </a:r>
            <a:r>
              <a:rPr lang="de-CH" baseline="0" dirty="0" err="1" smtClean="0"/>
              <a:t>manual</a:t>
            </a:r>
            <a:r>
              <a:rPr lang="de-CH" baseline="0" dirty="0" smtClean="0"/>
              <a:t> </a:t>
            </a:r>
            <a:r>
              <a:rPr lang="de-CH" baseline="0" dirty="0" err="1" smtClean="0"/>
              <a:t>obviamente</a:t>
            </a:r>
            <a:r>
              <a:rPr lang="de-CH" baseline="0" dirty="0" smtClean="0"/>
              <a:t>), </a:t>
            </a:r>
            <a:r>
              <a:rPr lang="de-CH" baseline="0" dirty="0" err="1" smtClean="0"/>
              <a:t>ya</a:t>
            </a:r>
            <a:r>
              <a:rPr lang="de-CH" baseline="0" dirty="0" smtClean="0"/>
              <a:t> </a:t>
            </a:r>
            <a:r>
              <a:rPr lang="de-CH" baseline="0" dirty="0" err="1" smtClean="0"/>
              <a:t>esta</a:t>
            </a:r>
            <a:r>
              <a:rPr lang="de-CH" baseline="0" dirty="0" smtClean="0"/>
              <a:t> </a:t>
            </a:r>
            <a:r>
              <a:rPr lang="de-CH" baseline="0" dirty="0" err="1" smtClean="0"/>
              <a:t>implementado</a:t>
            </a:r>
            <a:r>
              <a:rPr lang="de-CH" baseline="0" dirty="0" smtClean="0"/>
              <a:t> a </a:t>
            </a:r>
            <a:r>
              <a:rPr lang="de-CH" baseline="0" dirty="0" err="1" smtClean="0"/>
              <a:t>nivel</a:t>
            </a:r>
            <a:r>
              <a:rPr lang="de-CH" baseline="0" dirty="0" smtClean="0"/>
              <a:t> de </a:t>
            </a:r>
            <a:r>
              <a:rPr lang="de-CH" baseline="0" dirty="0" err="1" smtClean="0"/>
              <a:t>sistema</a:t>
            </a:r>
            <a:r>
              <a:rPr lang="de-CH" baseline="0" dirty="0" smtClean="0"/>
              <a:t> y disponible </a:t>
            </a:r>
            <a:r>
              <a:rPr lang="de-CH" baseline="0" dirty="0" err="1" smtClean="0"/>
              <a:t>para</a:t>
            </a:r>
            <a:r>
              <a:rPr lang="de-CH" baseline="0" dirty="0" smtClean="0"/>
              <a:t> </a:t>
            </a:r>
            <a:r>
              <a:rPr lang="de-CH" baseline="0" dirty="0" err="1" smtClean="0"/>
              <a:t>ser</a:t>
            </a:r>
            <a:r>
              <a:rPr lang="de-CH" baseline="0" dirty="0" smtClean="0"/>
              <a:t> </a:t>
            </a:r>
            <a:r>
              <a:rPr lang="de-CH" baseline="0" dirty="0" err="1" smtClean="0"/>
              <a:t>usado</a:t>
            </a:r>
            <a:r>
              <a:rPr lang="de-CH" baseline="0" dirty="0" smtClean="0"/>
              <a:t>. </a:t>
            </a:r>
          </a:p>
          <a:p>
            <a:r>
              <a:rPr lang="de-CH" baseline="0" dirty="0" smtClean="0"/>
              <a:t>La </a:t>
            </a:r>
            <a:r>
              <a:rPr lang="de-CH" baseline="0" dirty="0" err="1" smtClean="0"/>
              <a:t>ventaja</a:t>
            </a:r>
            <a:r>
              <a:rPr lang="de-CH" baseline="0" dirty="0" smtClean="0"/>
              <a:t> es, </a:t>
            </a:r>
            <a:r>
              <a:rPr lang="de-CH" baseline="0" dirty="0" err="1" smtClean="0"/>
              <a:t>como</a:t>
            </a:r>
            <a:r>
              <a:rPr lang="de-CH" baseline="0" dirty="0" smtClean="0"/>
              <a:t> </a:t>
            </a:r>
            <a:r>
              <a:rPr lang="de-CH" baseline="0" dirty="0" err="1" smtClean="0"/>
              <a:t>ya</a:t>
            </a:r>
            <a:r>
              <a:rPr lang="de-CH" baseline="0" dirty="0" smtClean="0"/>
              <a:t> </a:t>
            </a:r>
            <a:r>
              <a:rPr lang="de-CH" baseline="0" dirty="0" err="1" smtClean="0"/>
              <a:t>mencionado</a:t>
            </a:r>
            <a:r>
              <a:rPr lang="de-CH" baseline="0" dirty="0" smtClean="0"/>
              <a:t>, la </a:t>
            </a:r>
            <a:r>
              <a:rPr lang="de-CH" baseline="0" dirty="0" err="1" smtClean="0"/>
              <a:t>posibilidad</a:t>
            </a:r>
            <a:r>
              <a:rPr lang="de-CH" baseline="0" dirty="0" smtClean="0"/>
              <a:t> de </a:t>
            </a:r>
            <a:r>
              <a:rPr lang="de-CH" baseline="0" dirty="0" err="1" smtClean="0"/>
              <a:t>automatizar</a:t>
            </a:r>
            <a:r>
              <a:rPr lang="de-CH" baseline="0" dirty="0" smtClean="0"/>
              <a:t> </a:t>
            </a:r>
            <a:r>
              <a:rPr lang="de-CH" baseline="0" dirty="0" err="1" smtClean="0"/>
              <a:t>el</a:t>
            </a:r>
            <a:r>
              <a:rPr lang="de-CH" baseline="0" dirty="0" smtClean="0"/>
              <a:t> </a:t>
            </a:r>
            <a:r>
              <a:rPr lang="de-CH" baseline="0" dirty="0" err="1" smtClean="0"/>
              <a:t>proceso</a:t>
            </a:r>
            <a:r>
              <a:rPr lang="de-CH" baseline="0" dirty="0" smtClean="0"/>
              <a:t>, </a:t>
            </a:r>
            <a:r>
              <a:rPr lang="de-CH" baseline="0" dirty="0" err="1" smtClean="0"/>
              <a:t>permitiendo</a:t>
            </a:r>
            <a:r>
              <a:rPr lang="de-CH" baseline="0" dirty="0" smtClean="0"/>
              <a:t> </a:t>
            </a:r>
            <a:r>
              <a:rPr lang="de-CH" baseline="0" dirty="0" err="1" smtClean="0"/>
              <a:t>validar</a:t>
            </a:r>
            <a:r>
              <a:rPr lang="de-CH" baseline="0" dirty="0" smtClean="0"/>
              <a:t> </a:t>
            </a:r>
            <a:r>
              <a:rPr lang="de-CH" baseline="0" dirty="0" err="1" smtClean="0"/>
              <a:t>datos</a:t>
            </a:r>
            <a:r>
              <a:rPr lang="de-CH" baseline="0" dirty="0" smtClean="0"/>
              <a:t> en </a:t>
            </a:r>
            <a:r>
              <a:rPr lang="de-CH" baseline="0" dirty="0" err="1" smtClean="0"/>
              <a:t>masa</a:t>
            </a:r>
            <a:r>
              <a:rPr lang="de-CH" baseline="0" dirty="0" smtClean="0"/>
              <a:t>, </a:t>
            </a:r>
            <a:r>
              <a:rPr lang="de-CH" baseline="0" dirty="0" err="1" smtClean="0"/>
              <a:t>lo</a:t>
            </a:r>
            <a:r>
              <a:rPr lang="de-CH" baseline="0" dirty="0" smtClean="0"/>
              <a:t> </a:t>
            </a:r>
            <a:r>
              <a:rPr lang="de-CH" baseline="0" dirty="0" err="1" smtClean="0"/>
              <a:t>que</a:t>
            </a:r>
            <a:r>
              <a:rPr lang="de-CH" baseline="0" dirty="0" smtClean="0"/>
              <a:t> </a:t>
            </a:r>
            <a:r>
              <a:rPr lang="de-CH" baseline="0" dirty="0" err="1" smtClean="0"/>
              <a:t>implica</a:t>
            </a:r>
            <a:r>
              <a:rPr lang="de-CH" baseline="0" dirty="0" smtClean="0"/>
              <a:t> </a:t>
            </a:r>
            <a:r>
              <a:rPr lang="de-CH" baseline="0" dirty="0" err="1" smtClean="0"/>
              <a:t>un</a:t>
            </a:r>
            <a:r>
              <a:rPr lang="de-CH" baseline="0" dirty="0" smtClean="0"/>
              <a:t> </a:t>
            </a:r>
            <a:r>
              <a:rPr lang="de-CH" baseline="0" dirty="0" err="1" smtClean="0"/>
              <a:t>beneficio</a:t>
            </a:r>
            <a:r>
              <a:rPr lang="de-CH" baseline="0" dirty="0" smtClean="0"/>
              <a:t> </a:t>
            </a:r>
            <a:r>
              <a:rPr lang="de-CH" baseline="0" dirty="0" err="1" smtClean="0"/>
              <a:t>económico</a:t>
            </a:r>
            <a:r>
              <a:rPr lang="de-CH" baseline="0" dirty="0" smtClean="0"/>
              <a:t> </a:t>
            </a:r>
            <a:r>
              <a:rPr lang="de-CH" baseline="0" dirty="0" err="1" smtClean="0"/>
              <a:t>muy</a:t>
            </a:r>
            <a:r>
              <a:rPr lang="de-CH" baseline="0" dirty="0" smtClean="0"/>
              <a:t> </a:t>
            </a:r>
            <a:r>
              <a:rPr lang="de-CH" baseline="0" dirty="0" err="1" smtClean="0"/>
              <a:t>importante</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18</a:t>
            </a:fld>
            <a:endParaRPr lang="es-419"/>
          </a:p>
        </p:txBody>
      </p:sp>
    </p:spTree>
    <p:extLst>
      <p:ext uri="{BB962C8B-B14F-4D97-AF65-F5344CB8AC3E}">
        <p14:creationId xmlns:p14="http://schemas.microsoft.com/office/powerpoint/2010/main" val="219341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Interesante</a:t>
            </a:r>
            <a:r>
              <a:rPr lang="de-CH" baseline="0" dirty="0" smtClean="0"/>
              <a:t> </a:t>
            </a:r>
            <a:r>
              <a:rPr lang="de-CH" baseline="0" dirty="0" err="1" smtClean="0"/>
              <a:t>hace</a:t>
            </a:r>
            <a:r>
              <a:rPr lang="de-CH" baseline="0" dirty="0" smtClean="0"/>
              <a:t> INTERLIS </a:t>
            </a:r>
            <a:r>
              <a:rPr lang="de-CH" baseline="0" dirty="0" err="1" smtClean="0"/>
              <a:t>también</a:t>
            </a:r>
            <a:r>
              <a:rPr lang="de-CH" baseline="0" dirty="0" smtClean="0"/>
              <a:t> en </a:t>
            </a:r>
            <a:r>
              <a:rPr lang="de-CH" baseline="0" dirty="0" err="1" smtClean="0"/>
              <a:t>perspectiva</a:t>
            </a:r>
            <a:r>
              <a:rPr lang="de-CH" baseline="0" dirty="0" smtClean="0"/>
              <a:t> al </a:t>
            </a:r>
            <a:r>
              <a:rPr lang="de-CH" baseline="0" dirty="0" err="1" smtClean="0"/>
              <a:t>futuro</a:t>
            </a:r>
            <a:r>
              <a:rPr lang="de-CH" baseline="0" dirty="0" smtClean="0"/>
              <a:t>, </a:t>
            </a:r>
            <a:r>
              <a:rPr lang="de-CH" baseline="0" dirty="0" err="1" smtClean="0"/>
              <a:t>con</a:t>
            </a:r>
            <a:r>
              <a:rPr lang="de-CH" baseline="0" dirty="0" smtClean="0"/>
              <a:t> </a:t>
            </a:r>
            <a:r>
              <a:rPr lang="de-CH" baseline="0" dirty="0" err="1" smtClean="0"/>
              <a:t>una</a:t>
            </a:r>
            <a:r>
              <a:rPr lang="de-CH" baseline="0" dirty="0" smtClean="0"/>
              <a:t> </a:t>
            </a:r>
            <a:r>
              <a:rPr lang="de-CH" baseline="0" dirty="0" err="1" smtClean="0"/>
              <a:t>cantidad</a:t>
            </a:r>
            <a:r>
              <a:rPr lang="de-CH" baseline="0" dirty="0" smtClean="0"/>
              <a:t> de </a:t>
            </a:r>
            <a:r>
              <a:rPr lang="de-CH" baseline="0" dirty="0" err="1" smtClean="0"/>
              <a:t>entidades</a:t>
            </a:r>
            <a:r>
              <a:rPr lang="de-CH" baseline="0" dirty="0" smtClean="0"/>
              <a:t> </a:t>
            </a:r>
            <a:r>
              <a:rPr lang="de-CH" baseline="0" dirty="0" err="1" smtClean="0"/>
              <a:t>gestoras</a:t>
            </a:r>
            <a:r>
              <a:rPr lang="de-CH" baseline="0" dirty="0" smtClean="0"/>
              <a:t>/</a:t>
            </a:r>
            <a:r>
              <a:rPr lang="de-CH" baseline="0" dirty="0" err="1" smtClean="0"/>
              <a:t>operadoras</a:t>
            </a:r>
            <a:r>
              <a:rPr lang="de-CH" baseline="0" dirty="0" smtClean="0"/>
              <a:t> de </a:t>
            </a:r>
            <a:r>
              <a:rPr lang="de-CH" baseline="0" dirty="0" err="1" smtClean="0"/>
              <a:t>catastro</a:t>
            </a:r>
            <a:r>
              <a:rPr lang="de-CH" baseline="0" dirty="0" smtClean="0"/>
              <a:t> (publico, </a:t>
            </a:r>
            <a:r>
              <a:rPr lang="de-CH" baseline="0" dirty="0" err="1" smtClean="0"/>
              <a:t>privados</a:t>
            </a:r>
            <a:r>
              <a:rPr lang="de-CH" baseline="0" dirty="0" smtClean="0"/>
              <a:t>) </a:t>
            </a:r>
            <a:r>
              <a:rPr lang="de-CH" baseline="0" dirty="0" err="1" smtClean="0"/>
              <a:t>involucradas</a:t>
            </a:r>
            <a:r>
              <a:rPr lang="de-CH" baseline="0" dirty="0" smtClean="0"/>
              <a:t> en </a:t>
            </a:r>
            <a:r>
              <a:rPr lang="de-CH" baseline="0" dirty="0" err="1" smtClean="0"/>
              <a:t>el</a:t>
            </a:r>
            <a:r>
              <a:rPr lang="de-CH" baseline="0" dirty="0" smtClean="0"/>
              <a:t> </a:t>
            </a:r>
            <a:r>
              <a:rPr lang="de-CH" baseline="0" dirty="0" err="1" smtClean="0"/>
              <a:t>mantenimiento</a:t>
            </a:r>
            <a:r>
              <a:rPr lang="de-CH" baseline="0" dirty="0" smtClean="0"/>
              <a:t> de la </a:t>
            </a:r>
            <a:r>
              <a:rPr lang="de-CH" baseline="0" dirty="0" err="1" smtClean="0"/>
              <a:t>información</a:t>
            </a:r>
            <a:r>
              <a:rPr lang="de-CH" baseline="0" dirty="0" smtClean="0"/>
              <a:t>: </a:t>
            </a:r>
            <a:r>
              <a:rPr lang="de-CH" baseline="0" dirty="0" err="1" smtClean="0"/>
              <a:t>aplicando</a:t>
            </a:r>
            <a:r>
              <a:rPr lang="de-CH" baseline="0" dirty="0" smtClean="0"/>
              <a:t> </a:t>
            </a:r>
            <a:r>
              <a:rPr lang="de-CH" baseline="0" dirty="0" err="1" smtClean="0"/>
              <a:t>el</a:t>
            </a:r>
            <a:r>
              <a:rPr lang="de-CH" baseline="0" dirty="0" smtClean="0"/>
              <a:t> </a:t>
            </a:r>
            <a:r>
              <a:rPr lang="de-CH" baseline="0" dirty="0" err="1" smtClean="0"/>
              <a:t>estandar</a:t>
            </a:r>
            <a:r>
              <a:rPr lang="de-CH" baseline="0" dirty="0" smtClean="0"/>
              <a:t> se </a:t>
            </a:r>
            <a:r>
              <a:rPr lang="de-CH" baseline="0" dirty="0" err="1" smtClean="0"/>
              <a:t>hace</a:t>
            </a:r>
            <a:r>
              <a:rPr lang="de-CH" baseline="0" dirty="0" smtClean="0"/>
              <a:t> </a:t>
            </a:r>
            <a:r>
              <a:rPr lang="de-CH" baseline="0" dirty="0" err="1" smtClean="0"/>
              <a:t>posible</a:t>
            </a:r>
            <a:r>
              <a:rPr lang="de-CH" baseline="0" dirty="0" smtClean="0"/>
              <a:t> la </a:t>
            </a:r>
            <a:r>
              <a:rPr lang="de-CH" baseline="0" dirty="0" err="1" smtClean="0"/>
              <a:t>integración</a:t>
            </a:r>
            <a:r>
              <a:rPr lang="de-CH" baseline="0" dirty="0" smtClean="0"/>
              <a:t> y </a:t>
            </a:r>
            <a:r>
              <a:rPr lang="de-CH" baseline="0" dirty="0" err="1" smtClean="0"/>
              <a:t>consolidación</a:t>
            </a:r>
            <a:r>
              <a:rPr lang="de-CH" baseline="0" dirty="0" smtClean="0"/>
              <a:t> de </a:t>
            </a:r>
            <a:r>
              <a:rPr lang="de-CH" baseline="0" dirty="0" err="1" smtClean="0"/>
              <a:t>datos</a:t>
            </a:r>
            <a:r>
              <a:rPr lang="de-CH" baseline="0" dirty="0" smtClean="0"/>
              <a:t> </a:t>
            </a:r>
            <a:r>
              <a:rPr lang="de-CH" baseline="0" dirty="0" err="1" smtClean="0"/>
              <a:t>estructuradas</a:t>
            </a:r>
            <a:r>
              <a:rPr lang="de-CH" baseline="0" dirty="0" smtClean="0"/>
              <a:t> en los </a:t>
            </a:r>
            <a:r>
              <a:rPr lang="de-CH" baseline="0" dirty="0" err="1" smtClean="0"/>
              <a:t>diferentes</a:t>
            </a:r>
            <a:r>
              <a:rPr lang="de-CH" baseline="0" dirty="0" smtClean="0"/>
              <a:t> </a:t>
            </a:r>
            <a:r>
              <a:rPr lang="de-CH" baseline="0" dirty="0" err="1" smtClean="0"/>
              <a:t>sistemas</a:t>
            </a:r>
            <a:r>
              <a:rPr lang="de-CH" baseline="0" dirty="0" smtClean="0"/>
              <a:t> </a:t>
            </a:r>
            <a:r>
              <a:rPr lang="de-CH" baseline="0" dirty="0" err="1" smtClean="0"/>
              <a:t>misionales</a:t>
            </a:r>
            <a:r>
              <a:rPr lang="de-CH" baseline="0" dirty="0" smtClean="0"/>
              <a:t>, y </a:t>
            </a:r>
            <a:r>
              <a:rPr lang="de-CH" baseline="0" dirty="0" err="1" smtClean="0"/>
              <a:t>muy</a:t>
            </a:r>
            <a:r>
              <a:rPr lang="de-CH" baseline="0" dirty="0" smtClean="0"/>
              <a:t> </a:t>
            </a:r>
            <a:r>
              <a:rPr lang="de-CH" baseline="0" dirty="0" err="1" smtClean="0"/>
              <a:t>importante</a:t>
            </a:r>
            <a:r>
              <a:rPr lang="de-CH" baseline="0" dirty="0" smtClean="0"/>
              <a:t>, las IDE regionales, </a:t>
            </a:r>
            <a:r>
              <a:rPr lang="de-CH" baseline="0" dirty="0" err="1" smtClean="0"/>
              <a:t>tematicas</a:t>
            </a:r>
            <a:r>
              <a:rPr lang="de-CH" baseline="0" dirty="0" smtClean="0"/>
              <a:t> y </a:t>
            </a:r>
            <a:r>
              <a:rPr lang="de-CH" baseline="0" dirty="0" err="1" smtClean="0"/>
              <a:t>nacionales</a:t>
            </a:r>
            <a:r>
              <a:rPr lang="de-CH" baseline="0" dirty="0" smtClean="0"/>
              <a:t>, de forma </a:t>
            </a:r>
            <a:r>
              <a:rPr lang="de-CH" baseline="0" dirty="0" err="1" smtClean="0"/>
              <a:t>eficaz</a:t>
            </a:r>
            <a:r>
              <a:rPr lang="de-CH" baseline="0" dirty="0" smtClean="0"/>
              <a:t>, sin </a:t>
            </a:r>
            <a:r>
              <a:rPr lang="de-CH" baseline="0" dirty="0" err="1" smtClean="0"/>
              <a:t>necesidades</a:t>
            </a:r>
            <a:r>
              <a:rPr lang="de-CH" baseline="0" dirty="0" smtClean="0"/>
              <a:t> de </a:t>
            </a:r>
            <a:r>
              <a:rPr lang="de-CH" baseline="0" dirty="0" err="1" smtClean="0"/>
              <a:t>transformación</a:t>
            </a:r>
            <a:r>
              <a:rPr lang="de-CH" baseline="0" dirty="0" smtClean="0"/>
              <a:t> de </a:t>
            </a:r>
            <a:r>
              <a:rPr lang="de-CH" baseline="0" dirty="0" err="1" smtClean="0"/>
              <a:t>datos</a:t>
            </a:r>
            <a:r>
              <a:rPr lang="de-CH" baseline="0" dirty="0" smtClean="0"/>
              <a:t> </a:t>
            </a:r>
            <a:r>
              <a:rPr lang="de-CH" baseline="0" dirty="0" err="1" smtClean="0"/>
              <a:t>proveniente</a:t>
            </a:r>
            <a:r>
              <a:rPr lang="de-CH" baseline="0" dirty="0" smtClean="0"/>
              <a:t> de </a:t>
            </a:r>
            <a:r>
              <a:rPr lang="de-CH" baseline="0" dirty="0" err="1" smtClean="0"/>
              <a:t>diferentes</a:t>
            </a:r>
            <a:r>
              <a:rPr lang="de-CH" baseline="0" dirty="0" smtClean="0"/>
              <a:t> </a:t>
            </a:r>
            <a:r>
              <a:rPr lang="de-CH" baseline="0" dirty="0" err="1" smtClean="0"/>
              <a:t>sistemas</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19</a:t>
            </a:fld>
            <a:endParaRPr lang="es-419"/>
          </a:p>
        </p:txBody>
      </p:sp>
    </p:spTree>
    <p:extLst>
      <p:ext uri="{BB962C8B-B14F-4D97-AF65-F5344CB8AC3E}">
        <p14:creationId xmlns:p14="http://schemas.microsoft.com/office/powerpoint/2010/main" val="351780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En </a:t>
            </a:r>
            <a:r>
              <a:rPr lang="de-CH" dirty="0" err="1" smtClean="0"/>
              <a:t>este</a:t>
            </a:r>
            <a:r>
              <a:rPr lang="de-CH" dirty="0" smtClean="0"/>
              <a:t> </a:t>
            </a:r>
            <a:r>
              <a:rPr lang="de-CH" dirty="0" err="1" smtClean="0"/>
              <a:t>esquema</a:t>
            </a:r>
            <a:r>
              <a:rPr lang="de-CH" dirty="0" smtClean="0"/>
              <a:t> se </a:t>
            </a:r>
            <a:r>
              <a:rPr lang="de-CH" dirty="0" err="1" smtClean="0"/>
              <a:t>ilustra</a:t>
            </a:r>
            <a:r>
              <a:rPr lang="de-CH" dirty="0" smtClean="0"/>
              <a:t> </a:t>
            </a:r>
            <a:r>
              <a:rPr lang="de-CH" dirty="0" err="1" smtClean="0"/>
              <a:t>el</a:t>
            </a:r>
            <a:r>
              <a:rPr lang="de-CH" dirty="0" smtClean="0"/>
              <a:t> </a:t>
            </a:r>
            <a:r>
              <a:rPr lang="de-CH" dirty="0" err="1" smtClean="0"/>
              <a:t>workflow</a:t>
            </a:r>
            <a:r>
              <a:rPr lang="de-CH" dirty="0" smtClean="0"/>
              <a:t> </a:t>
            </a:r>
            <a:r>
              <a:rPr lang="de-CH" dirty="0" err="1" smtClean="0"/>
              <a:t>completo</a:t>
            </a:r>
            <a:r>
              <a:rPr lang="de-CH" dirty="0" smtClean="0"/>
              <a:t> de </a:t>
            </a:r>
            <a:r>
              <a:rPr lang="de-CH" dirty="0" err="1" smtClean="0"/>
              <a:t>implementación</a:t>
            </a:r>
            <a:r>
              <a:rPr lang="de-CH" dirty="0" smtClean="0"/>
              <a:t> de LADM </a:t>
            </a:r>
            <a:r>
              <a:rPr lang="de-CH" dirty="0" err="1" smtClean="0"/>
              <a:t>con</a:t>
            </a:r>
            <a:r>
              <a:rPr lang="de-CH" dirty="0" smtClean="0"/>
              <a:t> INTERLIS</a:t>
            </a:r>
            <a:r>
              <a:rPr lang="de-CH" baseline="0" dirty="0" smtClean="0"/>
              <a:t>, </a:t>
            </a:r>
            <a:r>
              <a:rPr lang="de-CH" baseline="0" dirty="0" err="1" smtClean="0"/>
              <a:t>como</a:t>
            </a:r>
            <a:r>
              <a:rPr lang="de-CH" baseline="0" dirty="0" smtClean="0"/>
              <a:t> </a:t>
            </a:r>
            <a:r>
              <a:rPr lang="de-CH" baseline="0" dirty="0" err="1" smtClean="0"/>
              <a:t>lo</a:t>
            </a:r>
            <a:r>
              <a:rPr lang="de-CH" baseline="0" dirty="0" smtClean="0"/>
              <a:t> </a:t>
            </a:r>
            <a:r>
              <a:rPr lang="de-CH" baseline="0" dirty="0" err="1" smtClean="0"/>
              <a:t>esta</a:t>
            </a:r>
            <a:r>
              <a:rPr lang="de-CH" baseline="0" dirty="0" smtClean="0"/>
              <a:t> </a:t>
            </a:r>
            <a:r>
              <a:rPr lang="de-CH" baseline="0" dirty="0" err="1" smtClean="0"/>
              <a:t>realizando</a:t>
            </a:r>
            <a:r>
              <a:rPr lang="de-CH" baseline="0" dirty="0" smtClean="0"/>
              <a:t> </a:t>
            </a:r>
            <a:r>
              <a:rPr lang="de-CH" baseline="0" dirty="0" err="1" smtClean="0"/>
              <a:t>el</a:t>
            </a:r>
            <a:r>
              <a:rPr lang="de-CH" baseline="0" dirty="0" smtClean="0"/>
              <a:t> </a:t>
            </a:r>
            <a:r>
              <a:rPr lang="de-CH" baseline="0" dirty="0" err="1" smtClean="0"/>
              <a:t>proyecto</a:t>
            </a:r>
            <a:r>
              <a:rPr lang="de-CH" baseline="0" dirty="0" smtClean="0"/>
              <a:t>, </a:t>
            </a:r>
            <a:r>
              <a:rPr lang="de-CH" baseline="0" dirty="0" err="1" smtClean="0"/>
              <a:t>usando</a:t>
            </a:r>
            <a:r>
              <a:rPr lang="de-CH" baseline="0" dirty="0" smtClean="0"/>
              <a:t> </a:t>
            </a:r>
            <a:r>
              <a:rPr lang="de-CH" baseline="0" dirty="0" err="1" smtClean="0"/>
              <a:t>herramientas</a:t>
            </a:r>
            <a:r>
              <a:rPr lang="de-CH" baseline="0" dirty="0" smtClean="0"/>
              <a:t> </a:t>
            </a:r>
            <a:r>
              <a:rPr lang="de-CH" baseline="0" dirty="0" err="1" smtClean="0"/>
              <a:t>libres</a:t>
            </a:r>
            <a:r>
              <a:rPr lang="de-CH" baseline="0" dirty="0" smtClean="0"/>
              <a:t>, </a:t>
            </a:r>
            <a:r>
              <a:rPr lang="de-CH" baseline="0" dirty="0" err="1" smtClean="0"/>
              <a:t>incluyendo</a:t>
            </a:r>
            <a:r>
              <a:rPr lang="de-CH" baseline="0" dirty="0" smtClean="0"/>
              <a:t> la </a:t>
            </a:r>
            <a:r>
              <a:rPr lang="de-CH" baseline="0" dirty="0" err="1" smtClean="0"/>
              <a:t>parte</a:t>
            </a:r>
            <a:r>
              <a:rPr lang="de-CH" baseline="0" dirty="0" smtClean="0"/>
              <a:t> </a:t>
            </a:r>
            <a:r>
              <a:rPr lang="de-CH" baseline="0" dirty="0" err="1" smtClean="0"/>
              <a:t>donde</a:t>
            </a:r>
            <a:r>
              <a:rPr lang="de-CH" baseline="0" dirty="0" smtClean="0"/>
              <a:t> se </a:t>
            </a:r>
            <a:r>
              <a:rPr lang="de-CH" baseline="0" dirty="0" err="1" smtClean="0"/>
              <a:t>generan</a:t>
            </a:r>
            <a:r>
              <a:rPr lang="de-CH" baseline="0" dirty="0" smtClean="0"/>
              <a:t> los </a:t>
            </a:r>
            <a:r>
              <a:rPr lang="de-CH" baseline="0" dirty="0" err="1" smtClean="0"/>
              <a:t>datos</a:t>
            </a:r>
            <a:r>
              <a:rPr lang="de-CH" baseline="0" dirty="0" smtClean="0"/>
              <a:t> y </a:t>
            </a:r>
            <a:r>
              <a:rPr lang="de-CH" baseline="0" dirty="0" err="1" smtClean="0"/>
              <a:t>donde</a:t>
            </a:r>
            <a:r>
              <a:rPr lang="de-CH" baseline="0" dirty="0" smtClean="0"/>
              <a:t> se </a:t>
            </a:r>
            <a:r>
              <a:rPr lang="de-CH" baseline="0" dirty="0" err="1" smtClean="0"/>
              <a:t>optó</a:t>
            </a:r>
            <a:r>
              <a:rPr lang="de-CH" baseline="0" dirty="0" smtClean="0"/>
              <a:t> </a:t>
            </a:r>
            <a:r>
              <a:rPr lang="de-CH" baseline="0" dirty="0" err="1" smtClean="0"/>
              <a:t>por</a:t>
            </a:r>
            <a:r>
              <a:rPr lang="de-CH" baseline="0" dirty="0" smtClean="0"/>
              <a:t> </a:t>
            </a:r>
            <a:r>
              <a:rPr lang="de-CH" baseline="0" dirty="0" err="1" smtClean="0"/>
              <a:t>plataformas</a:t>
            </a:r>
            <a:r>
              <a:rPr lang="de-CH" baseline="0" dirty="0" smtClean="0"/>
              <a:t> open </a:t>
            </a:r>
            <a:r>
              <a:rPr lang="de-CH" baseline="0" dirty="0" err="1" smtClean="0"/>
              <a:t>source</a:t>
            </a:r>
            <a:r>
              <a:rPr lang="de-CH" baseline="0" dirty="0" smtClean="0"/>
              <a:t>. Esta </a:t>
            </a:r>
            <a:r>
              <a:rPr lang="de-CH" baseline="0" dirty="0" err="1" smtClean="0"/>
              <a:t>parte</a:t>
            </a:r>
            <a:r>
              <a:rPr lang="de-CH" baseline="0" dirty="0" smtClean="0"/>
              <a:t> (</a:t>
            </a:r>
            <a:r>
              <a:rPr lang="de-CH" baseline="0" dirty="0" err="1" smtClean="0"/>
              <a:t>verde</a:t>
            </a:r>
            <a:r>
              <a:rPr lang="de-CH" baseline="0" dirty="0" smtClean="0"/>
              <a:t>), </a:t>
            </a:r>
            <a:r>
              <a:rPr lang="de-CH" baseline="0" dirty="0" err="1" smtClean="0"/>
              <a:t>obviamente</a:t>
            </a:r>
            <a:r>
              <a:rPr lang="de-CH" baseline="0" dirty="0" smtClean="0"/>
              <a:t> </a:t>
            </a:r>
            <a:r>
              <a:rPr lang="de-CH" baseline="0" dirty="0" err="1" smtClean="0"/>
              <a:t>puede</a:t>
            </a:r>
            <a:r>
              <a:rPr lang="de-CH" baseline="0" dirty="0" smtClean="0"/>
              <a:t> </a:t>
            </a:r>
            <a:r>
              <a:rPr lang="de-CH" baseline="0" dirty="0" err="1" smtClean="0"/>
              <a:t>ser</a:t>
            </a:r>
            <a:r>
              <a:rPr lang="de-CH" baseline="0" dirty="0" smtClean="0"/>
              <a:t> </a:t>
            </a:r>
            <a:r>
              <a:rPr lang="de-CH" baseline="0" dirty="0" err="1" smtClean="0"/>
              <a:t>implementado</a:t>
            </a:r>
            <a:r>
              <a:rPr lang="de-CH" baseline="0" dirty="0" smtClean="0"/>
              <a:t> </a:t>
            </a:r>
            <a:r>
              <a:rPr lang="de-CH" baseline="0" dirty="0" err="1" smtClean="0"/>
              <a:t>bajo</a:t>
            </a:r>
            <a:r>
              <a:rPr lang="de-CH" baseline="0" dirty="0" smtClean="0"/>
              <a:t> </a:t>
            </a:r>
            <a:r>
              <a:rPr lang="de-CH" baseline="0" dirty="0" err="1" smtClean="0"/>
              <a:t>una</a:t>
            </a:r>
            <a:r>
              <a:rPr lang="de-CH" baseline="0" dirty="0" smtClean="0"/>
              <a:t> </a:t>
            </a:r>
            <a:r>
              <a:rPr lang="de-CH" baseline="0" dirty="0" err="1" smtClean="0"/>
              <a:t>arquitectura</a:t>
            </a:r>
            <a:r>
              <a:rPr lang="de-CH" baseline="0" dirty="0" smtClean="0"/>
              <a:t> de </a:t>
            </a:r>
            <a:r>
              <a:rPr lang="de-CH" baseline="0" dirty="0" err="1" smtClean="0"/>
              <a:t>software</a:t>
            </a:r>
            <a:r>
              <a:rPr lang="de-CH" baseline="0" dirty="0" smtClean="0"/>
              <a:t> </a:t>
            </a:r>
            <a:r>
              <a:rPr lang="de-CH" baseline="0" dirty="0" err="1" smtClean="0"/>
              <a:t>basado</a:t>
            </a:r>
            <a:r>
              <a:rPr lang="de-CH" baseline="0" dirty="0" smtClean="0"/>
              <a:t> en </a:t>
            </a:r>
            <a:r>
              <a:rPr lang="de-CH" baseline="0" dirty="0" err="1" smtClean="0"/>
              <a:t>licencias</a:t>
            </a:r>
            <a:r>
              <a:rPr lang="de-CH" baseline="0" dirty="0" smtClean="0"/>
              <a:t> </a:t>
            </a:r>
            <a:r>
              <a:rPr lang="de-CH" baseline="0" dirty="0" err="1" smtClean="0"/>
              <a:t>privaticos</a:t>
            </a:r>
            <a:r>
              <a:rPr lang="de-CH" baseline="0" dirty="0" smtClean="0"/>
              <a:t> </a:t>
            </a:r>
            <a:r>
              <a:rPr lang="de-CH" baseline="0" dirty="0" err="1" smtClean="0"/>
              <a:t>como</a:t>
            </a:r>
            <a:r>
              <a:rPr lang="de-CH" baseline="0" dirty="0" smtClean="0"/>
              <a:t> ESRI, ORACLE, MS SQL Server, etc. </a:t>
            </a:r>
          </a:p>
          <a:p>
            <a:r>
              <a:rPr lang="de-CH" baseline="0" dirty="0" err="1" smtClean="0"/>
              <a:t>Una</a:t>
            </a:r>
            <a:r>
              <a:rPr lang="de-CH" baseline="0" dirty="0" smtClean="0"/>
              <a:t> </a:t>
            </a:r>
            <a:r>
              <a:rPr lang="de-CH" baseline="0" dirty="0" err="1" smtClean="0"/>
              <a:t>parte</a:t>
            </a:r>
            <a:r>
              <a:rPr lang="de-CH" baseline="0" dirty="0" smtClean="0"/>
              <a:t> </a:t>
            </a:r>
            <a:r>
              <a:rPr lang="de-CH" baseline="0" dirty="0" err="1" smtClean="0"/>
              <a:t>nuevamente</a:t>
            </a:r>
            <a:r>
              <a:rPr lang="de-CH" baseline="0" dirty="0" smtClean="0"/>
              <a:t> </a:t>
            </a:r>
            <a:r>
              <a:rPr lang="de-CH" baseline="0" dirty="0" err="1" smtClean="0"/>
              <a:t>independiente</a:t>
            </a:r>
            <a:r>
              <a:rPr lang="de-CH" baseline="0" dirty="0" smtClean="0"/>
              <a:t> de </a:t>
            </a:r>
            <a:r>
              <a:rPr lang="de-CH" baseline="0" dirty="0" err="1" smtClean="0"/>
              <a:t>plataformas</a:t>
            </a:r>
            <a:r>
              <a:rPr lang="de-CH" baseline="0" dirty="0" smtClean="0"/>
              <a:t>, y </a:t>
            </a:r>
            <a:r>
              <a:rPr lang="de-CH" baseline="0" dirty="0" err="1" smtClean="0"/>
              <a:t>donde</a:t>
            </a:r>
            <a:r>
              <a:rPr lang="de-CH" baseline="0" dirty="0" smtClean="0"/>
              <a:t> </a:t>
            </a:r>
            <a:r>
              <a:rPr lang="de-CH" baseline="0" dirty="0" err="1" smtClean="0"/>
              <a:t>el</a:t>
            </a:r>
            <a:r>
              <a:rPr lang="de-CH" baseline="0" dirty="0" smtClean="0"/>
              <a:t> </a:t>
            </a:r>
            <a:r>
              <a:rPr lang="de-CH" baseline="0" dirty="0" err="1" smtClean="0"/>
              <a:t>proyecto</a:t>
            </a:r>
            <a:r>
              <a:rPr lang="de-CH" baseline="0" dirty="0" smtClean="0"/>
              <a:t> ha </a:t>
            </a:r>
            <a:r>
              <a:rPr lang="de-CH" baseline="0" dirty="0" err="1" smtClean="0"/>
              <a:t>apoyado</a:t>
            </a:r>
            <a:r>
              <a:rPr lang="de-CH" baseline="0" dirty="0" smtClean="0"/>
              <a:t> en </a:t>
            </a:r>
            <a:r>
              <a:rPr lang="de-CH" baseline="0" dirty="0" err="1" smtClean="0"/>
              <a:t>su</a:t>
            </a:r>
            <a:r>
              <a:rPr lang="de-CH" baseline="0" dirty="0" smtClean="0"/>
              <a:t> </a:t>
            </a:r>
            <a:r>
              <a:rPr lang="de-CH" baseline="0" dirty="0" err="1" smtClean="0"/>
              <a:t>desarrollo</a:t>
            </a:r>
            <a:r>
              <a:rPr lang="de-CH" baseline="0" dirty="0" smtClean="0"/>
              <a:t>, es la </a:t>
            </a:r>
            <a:r>
              <a:rPr lang="de-CH" baseline="0" dirty="0" err="1" smtClean="0"/>
              <a:t>parte</a:t>
            </a:r>
            <a:r>
              <a:rPr lang="de-CH" baseline="0" dirty="0" smtClean="0"/>
              <a:t> de </a:t>
            </a:r>
            <a:r>
              <a:rPr lang="de-CH" baseline="0" dirty="0" err="1" smtClean="0"/>
              <a:t>validación</a:t>
            </a:r>
            <a:r>
              <a:rPr lang="de-CH" baseline="0" dirty="0" smtClean="0"/>
              <a:t>, </a:t>
            </a:r>
            <a:r>
              <a:rPr lang="de-CH" baseline="0" dirty="0" err="1" smtClean="0"/>
              <a:t>usando</a:t>
            </a:r>
            <a:r>
              <a:rPr lang="de-CH" baseline="0" dirty="0" smtClean="0"/>
              <a:t> la </a:t>
            </a:r>
            <a:r>
              <a:rPr lang="de-CH" baseline="0" dirty="0" err="1" smtClean="0"/>
              <a:t>herramienta</a:t>
            </a:r>
            <a:r>
              <a:rPr lang="de-CH" baseline="0" dirty="0" smtClean="0"/>
              <a:t> iliValidator.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20</a:t>
            </a:fld>
            <a:endParaRPr lang="es-419"/>
          </a:p>
        </p:txBody>
      </p:sp>
    </p:spTree>
    <p:extLst>
      <p:ext uri="{BB962C8B-B14F-4D97-AF65-F5344CB8AC3E}">
        <p14:creationId xmlns:p14="http://schemas.microsoft.com/office/powerpoint/2010/main" val="3511776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Pero </a:t>
            </a:r>
            <a:r>
              <a:rPr lang="de-CH" dirty="0" err="1" smtClean="0"/>
              <a:t>un</a:t>
            </a:r>
            <a:r>
              <a:rPr lang="de-CH" dirty="0" smtClean="0"/>
              <a:t> </a:t>
            </a:r>
            <a:r>
              <a:rPr lang="de-CH" dirty="0" err="1" smtClean="0"/>
              <a:t>modelo</a:t>
            </a:r>
            <a:r>
              <a:rPr lang="de-CH" dirty="0" smtClean="0"/>
              <a:t> </a:t>
            </a:r>
            <a:r>
              <a:rPr lang="de-CH" dirty="0" err="1" smtClean="0"/>
              <a:t>conceptual</a:t>
            </a:r>
            <a:r>
              <a:rPr lang="de-CH" dirty="0" smtClean="0"/>
              <a:t> </a:t>
            </a:r>
            <a:r>
              <a:rPr lang="de-CH" dirty="0" err="1" smtClean="0"/>
              <a:t>también</a:t>
            </a:r>
            <a:r>
              <a:rPr lang="de-CH" dirty="0" smtClean="0"/>
              <a:t> </a:t>
            </a:r>
            <a:r>
              <a:rPr lang="de-CH" dirty="0" err="1" smtClean="0"/>
              <a:t>podría</a:t>
            </a:r>
            <a:r>
              <a:rPr lang="de-CH" dirty="0" smtClean="0"/>
              <a:t> </a:t>
            </a:r>
            <a:r>
              <a:rPr lang="de-CH" dirty="0" err="1" smtClean="0"/>
              <a:t>ser</a:t>
            </a:r>
            <a:r>
              <a:rPr lang="de-CH" dirty="0" smtClean="0"/>
              <a:t> </a:t>
            </a:r>
            <a:r>
              <a:rPr lang="de-CH" dirty="0" err="1" smtClean="0"/>
              <a:t>descrito</a:t>
            </a:r>
            <a:r>
              <a:rPr lang="de-CH" dirty="0" smtClean="0"/>
              <a:t> en «</a:t>
            </a:r>
            <a:r>
              <a:rPr lang="de-CH" dirty="0" err="1" smtClean="0"/>
              <a:t>prosa</a:t>
            </a:r>
            <a:r>
              <a:rPr lang="de-CH" dirty="0" smtClean="0"/>
              <a:t>», </a:t>
            </a:r>
            <a:r>
              <a:rPr lang="de-CH" dirty="0" err="1" smtClean="0"/>
              <a:t>como</a:t>
            </a:r>
            <a:r>
              <a:rPr lang="de-CH" dirty="0" smtClean="0"/>
              <a:t> en </a:t>
            </a:r>
            <a:r>
              <a:rPr lang="de-CH" dirty="0" err="1" smtClean="0"/>
              <a:t>este</a:t>
            </a:r>
            <a:r>
              <a:rPr lang="de-CH" dirty="0" smtClean="0"/>
              <a:t> </a:t>
            </a:r>
            <a:r>
              <a:rPr lang="de-CH" dirty="0" err="1" smtClean="0"/>
              <a:t>ejemplo</a:t>
            </a:r>
            <a:r>
              <a:rPr lang="de-CH" baseline="0" dirty="0" smtClean="0"/>
              <a:t> del </a:t>
            </a:r>
            <a:r>
              <a:rPr lang="de-CH" baseline="0" dirty="0" err="1" smtClean="0"/>
              <a:t>perfil</a:t>
            </a:r>
            <a:r>
              <a:rPr lang="de-CH" baseline="0" dirty="0" smtClean="0"/>
              <a:t> LADM-COL </a:t>
            </a:r>
            <a:r>
              <a:rPr lang="de-CH" baseline="0" dirty="0" err="1" smtClean="0"/>
              <a:t>desarrollado</a:t>
            </a:r>
            <a:r>
              <a:rPr lang="de-CH" baseline="0" dirty="0" smtClean="0"/>
              <a:t> </a:t>
            </a:r>
            <a:r>
              <a:rPr lang="de-CH" baseline="0" dirty="0" err="1" smtClean="0"/>
              <a:t>hasta</a:t>
            </a:r>
            <a:r>
              <a:rPr lang="de-CH" baseline="0" dirty="0" smtClean="0"/>
              <a:t> </a:t>
            </a:r>
            <a:r>
              <a:rPr lang="de-CH" baseline="0" dirty="0" err="1" smtClean="0"/>
              <a:t>el</a:t>
            </a:r>
            <a:r>
              <a:rPr lang="de-CH" baseline="0" dirty="0" smtClean="0"/>
              <a:t> </a:t>
            </a:r>
            <a:r>
              <a:rPr lang="de-CH" baseline="0" dirty="0" err="1" smtClean="0"/>
              <a:t>momento</a:t>
            </a:r>
            <a:r>
              <a:rPr lang="de-CH" baseline="0" dirty="0" smtClean="0"/>
              <a:t>, y </a:t>
            </a:r>
            <a:r>
              <a:rPr lang="de-CH" baseline="0" dirty="0" err="1" smtClean="0"/>
              <a:t>donde</a:t>
            </a:r>
            <a:r>
              <a:rPr lang="de-CH" baseline="0" dirty="0" smtClean="0"/>
              <a:t> se </a:t>
            </a:r>
            <a:r>
              <a:rPr lang="de-CH" baseline="0" dirty="0" err="1" smtClean="0"/>
              <a:t>mencionan</a:t>
            </a:r>
            <a:r>
              <a:rPr lang="de-CH" baseline="0" dirty="0" smtClean="0"/>
              <a:t> los </a:t>
            </a:r>
            <a:r>
              <a:rPr lang="de-CH" baseline="0" dirty="0" err="1" smtClean="0"/>
              <a:t>objetos</a:t>
            </a:r>
            <a:r>
              <a:rPr lang="de-CH" baseline="0" dirty="0" smtClean="0"/>
              <a:t> y </a:t>
            </a:r>
            <a:r>
              <a:rPr lang="de-CH" baseline="0" dirty="0" err="1" smtClean="0"/>
              <a:t>sus</a:t>
            </a:r>
            <a:r>
              <a:rPr lang="de-CH" baseline="0" dirty="0" smtClean="0"/>
              <a:t> </a:t>
            </a:r>
            <a:r>
              <a:rPr lang="de-CH" baseline="0" dirty="0" err="1" smtClean="0"/>
              <a:t>relaciones</a:t>
            </a:r>
            <a:r>
              <a:rPr lang="de-CH" baseline="0" dirty="0" smtClean="0"/>
              <a:t>. Solo es poco </a:t>
            </a:r>
            <a:r>
              <a:rPr lang="de-CH" baseline="0" dirty="0" err="1" smtClean="0"/>
              <a:t>preciso</a:t>
            </a:r>
            <a:r>
              <a:rPr lang="de-CH" baseline="0" dirty="0" smtClean="0"/>
              <a:t> y </a:t>
            </a:r>
            <a:r>
              <a:rPr lang="de-CH" baseline="0" dirty="0" err="1" smtClean="0"/>
              <a:t>deja</a:t>
            </a:r>
            <a:r>
              <a:rPr lang="de-CH" baseline="0" dirty="0" smtClean="0"/>
              <a:t> </a:t>
            </a:r>
            <a:r>
              <a:rPr lang="de-CH" baseline="0" dirty="0" err="1" smtClean="0"/>
              <a:t>mucho</a:t>
            </a:r>
            <a:r>
              <a:rPr lang="de-CH" baseline="0" dirty="0" smtClean="0"/>
              <a:t> </a:t>
            </a:r>
            <a:r>
              <a:rPr lang="de-CH" baseline="0" dirty="0" err="1" smtClean="0"/>
              <a:t>espacio</a:t>
            </a:r>
            <a:r>
              <a:rPr lang="de-CH" baseline="0" dirty="0" smtClean="0"/>
              <a:t> de </a:t>
            </a:r>
            <a:r>
              <a:rPr lang="de-CH" baseline="0" dirty="0" err="1" smtClean="0"/>
              <a:t>interpretación</a:t>
            </a:r>
            <a:r>
              <a:rPr lang="de-CH" baseline="0" dirty="0" smtClean="0"/>
              <a:t> en </a:t>
            </a:r>
            <a:r>
              <a:rPr lang="de-CH" baseline="0" dirty="0" err="1" smtClean="0"/>
              <a:t>el</a:t>
            </a:r>
            <a:r>
              <a:rPr lang="de-CH" baseline="0" dirty="0" smtClean="0"/>
              <a:t> </a:t>
            </a:r>
            <a:r>
              <a:rPr lang="de-CH" baseline="0" dirty="0" err="1" smtClean="0"/>
              <a:t>momento</a:t>
            </a:r>
            <a:r>
              <a:rPr lang="de-CH" baseline="0" dirty="0" smtClean="0"/>
              <a:t> de </a:t>
            </a:r>
            <a:r>
              <a:rPr lang="de-CH" baseline="0" dirty="0" err="1" smtClean="0"/>
              <a:t>implementarse</a:t>
            </a:r>
            <a:r>
              <a:rPr lang="de-CH" baseline="0" dirty="0" smtClean="0"/>
              <a:t> en </a:t>
            </a:r>
            <a:r>
              <a:rPr lang="de-CH" baseline="0" dirty="0" err="1" smtClean="0"/>
              <a:t>un</a:t>
            </a:r>
            <a:r>
              <a:rPr lang="de-CH" baseline="0" dirty="0" smtClean="0"/>
              <a:t> </a:t>
            </a:r>
            <a:r>
              <a:rPr lang="de-CH" baseline="0" dirty="0" err="1" smtClean="0"/>
              <a:t>gestor</a:t>
            </a:r>
            <a:r>
              <a:rPr lang="de-CH" baseline="0" dirty="0" smtClean="0"/>
              <a:t> de </a:t>
            </a:r>
            <a:r>
              <a:rPr lang="de-CH" baseline="0" dirty="0" err="1" smtClean="0"/>
              <a:t>base</a:t>
            </a:r>
            <a:r>
              <a:rPr lang="de-CH" baseline="0" dirty="0" smtClean="0"/>
              <a:t> de </a:t>
            </a:r>
            <a:r>
              <a:rPr lang="de-CH" baseline="0" dirty="0" err="1" smtClean="0"/>
              <a:t>datos</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3</a:t>
            </a:fld>
            <a:endParaRPr lang="es-419"/>
          </a:p>
        </p:txBody>
      </p:sp>
    </p:spTree>
    <p:extLst>
      <p:ext uri="{BB962C8B-B14F-4D97-AF65-F5344CB8AC3E}">
        <p14:creationId xmlns:p14="http://schemas.microsoft.com/office/powerpoint/2010/main" val="381536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El</a:t>
            </a:r>
            <a:r>
              <a:rPr lang="de-CH" dirty="0" smtClean="0"/>
              <a:t> iliValidator </a:t>
            </a:r>
            <a:r>
              <a:rPr lang="de-CH" dirty="0" err="1" smtClean="0"/>
              <a:t>tiene</a:t>
            </a:r>
            <a:r>
              <a:rPr lang="de-CH" baseline="0" dirty="0" smtClean="0"/>
              <a:t> las </a:t>
            </a:r>
            <a:r>
              <a:rPr lang="de-CH" baseline="0" dirty="0" err="1" smtClean="0"/>
              <a:t>siguientes</a:t>
            </a:r>
            <a:r>
              <a:rPr lang="de-CH" baseline="0" dirty="0" smtClean="0"/>
              <a:t> </a:t>
            </a:r>
            <a:r>
              <a:rPr lang="de-CH" baseline="0" dirty="0" err="1" smtClean="0"/>
              <a:t>funciones</a:t>
            </a:r>
            <a:r>
              <a:rPr lang="de-CH" baseline="0" dirty="0" smtClean="0"/>
              <a:t>:</a:t>
            </a:r>
          </a:p>
          <a:p>
            <a:pPr marL="171450" indent="-171450">
              <a:buFontTx/>
              <a:buChar char="-"/>
            </a:pPr>
            <a:r>
              <a:rPr lang="de-CH" baseline="0" dirty="0" smtClean="0"/>
              <a:t>…</a:t>
            </a:r>
          </a:p>
          <a:p>
            <a:pPr marL="171450" indent="-171450">
              <a:buFontTx/>
              <a:buChar char="-"/>
            </a:pPr>
            <a:r>
              <a:rPr lang="de-CH" baseline="0" dirty="0" smtClean="0"/>
              <a:t>…</a:t>
            </a:r>
          </a:p>
          <a:p>
            <a:pPr marL="171450" indent="-171450">
              <a:buFontTx/>
              <a:buChar char="-"/>
            </a:pP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21</a:t>
            </a:fld>
            <a:endParaRPr lang="es-419"/>
          </a:p>
        </p:txBody>
      </p:sp>
    </p:spTree>
    <p:extLst>
      <p:ext uri="{BB962C8B-B14F-4D97-AF65-F5344CB8AC3E}">
        <p14:creationId xmlns:p14="http://schemas.microsoft.com/office/powerpoint/2010/main" val="165407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Ya</a:t>
            </a:r>
            <a:r>
              <a:rPr lang="de-CH" baseline="0" dirty="0" smtClean="0"/>
              <a:t> </a:t>
            </a:r>
            <a:r>
              <a:rPr lang="de-CH" baseline="0" dirty="0" err="1" smtClean="0"/>
              <a:t>existe</a:t>
            </a:r>
            <a:r>
              <a:rPr lang="de-CH" baseline="0" dirty="0" smtClean="0"/>
              <a:t> </a:t>
            </a:r>
            <a:r>
              <a:rPr lang="de-CH" baseline="0" dirty="0" err="1" smtClean="0"/>
              <a:t>una</a:t>
            </a:r>
            <a:r>
              <a:rPr lang="de-CH" baseline="0" dirty="0" smtClean="0"/>
              <a:t> </a:t>
            </a:r>
            <a:r>
              <a:rPr lang="de-CH" baseline="0" dirty="0" err="1" smtClean="0"/>
              <a:t>applicación</a:t>
            </a:r>
            <a:r>
              <a:rPr lang="de-CH" baseline="0" dirty="0" smtClean="0"/>
              <a:t> Web </a:t>
            </a:r>
            <a:r>
              <a:rPr lang="de-CH" baseline="0" dirty="0" err="1" smtClean="0"/>
              <a:t>para</a:t>
            </a:r>
            <a:r>
              <a:rPr lang="de-CH" baseline="0" dirty="0" smtClean="0"/>
              <a:t> la </a:t>
            </a:r>
            <a:r>
              <a:rPr lang="de-CH" baseline="0" dirty="0" err="1" smtClean="0"/>
              <a:t>validación</a:t>
            </a:r>
            <a:r>
              <a:rPr lang="de-CH" baseline="0" dirty="0" smtClean="0"/>
              <a:t> </a:t>
            </a:r>
            <a:r>
              <a:rPr lang="de-CH" baseline="0" dirty="0" err="1" smtClean="0"/>
              <a:t>masiva</a:t>
            </a:r>
            <a:r>
              <a:rPr lang="de-CH" baseline="0" dirty="0" smtClean="0"/>
              <a:t> de </a:t>
            </a:r>
            <a:r>
              <a:rPr lang="de-CH" baseline="0" dirty="0" err="1" smtClean="0"/>
              <a:t>datos</a:t>
            </a:r>
            <a:r>
              <a:rPr lang="de-CH" baseline="0" dirty="0" smtClean="0"/>
              <a:t> contra </a:t>
            </a:r>
            <a:r>
              <a:rPr lang="de-CH" baseline="0" dirty="0" err="1" smtClean="0"/>
              <a:t>un</a:t>
            </a:r>
            <a:r>
              <a:rPr lang="de-CH" baseline="0" dirty="0" smtClean="0"/>
              <a:t> </a:t>
            </a:r>
            <a:r>
              <a:rPr lang="de-CH" baseline="0" dirty="0" err="1" smtClean="0"/>
              <a:t>modelo</a:t>
            </a:r>
            <a:r>
              <a:rPr lang="de-CH" baseline="0" dirty="0" smtClean="0"/>
              <a:t>, </a:t>
            </a:r>
            <a:r>
              <a:rPr lang="de-CH" baseline="0" dirty="0" err="1" smtClean="0"/>
              <a:t>desarrollado</a:t>
            </a:r>
            <a:r>
              <a:rPr lang="de-CH" baseline="0" dirty="0" smtClean="0"/>
              <a:t> </a:t>
            </a:r>
            <a:r>
              <a:rPr lang="de-CH" baseline="0" dirty="0" err="1" smtClean="0"/>
              <a:t>por</a:t>
            </a:r>
            <a:r>
              <a:rPr lang="de-CH" baseline="0" dirty="0" smtClean="0"/>
              <a:t> </a:t>
            </a:r>
            <a:r>
              <a:rPr lang="de-CH" baseline="0" dirty="0" err="1" smtClean="0"/>
              <a:t>el</a:t>
            </a:r>
            <a:r>
              <a:rPr lang="de-CH" baseline="0" dirty="0" smtClean="0"/>
              <a:t> </a:t>
            </a:r>
            <a:r>
              <a:rPr lang="de-CH" baseline="0" dirty="0" err="1" smtClean="0"/>
              <a:t>proyecto</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22</a:t>
            </a:fld>
            <a:endParaRPr lang="es-419"/>
          </a:p>
        </p:txBody>
      </p:sp>
    </p:spTree>
    <p:extLst>
      <p:ext uri="{BB962C8B-B14F-4D97-AF65-F5344CB8AC3E}">
        <p14:creationId xmlns:p14="http://schemas.microsoft.com/office/powerpoint/2010/main" val="250056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Los </a:t>
            </a:r>
            <a:r>
              <a:rPr lang="de-CH" dirty="0" err="1" smtClean="0"/>
              <a:t>archivos</a:t>
            </a:r>
            <a:r>
              <a:rPr lang="de-CH" dirty="0" smtClean="0"/>
              <a:t> XTF (INTERLIS </a:t>
            </a:r>
            <a:r>
              <a:rPr lang="de-CH" dirty="0" err="1" smtClean="0"/>
              <a:t>transferfile</a:t>
            </a:r>
            <a:r>
              <a:rPr lang="de-CH" dirty="0" smtClean="0"/>
              <a:t>) </a:t>
            </a:r>
            <a:r>
              <a:rPr lang="de-CH" dirty="0" err="1" smtClean="0"/>
              <a:t>pueden</a:t>
            </a:r>
            <a:r>
              <a:rPr lang="de-CH" dirty="0" smtClean="0"/>
              <a:t> </a:t>
            </a:r>
            <a:r>
              <a:rPr lang="de-CH" dirty="0" err="1" smtClean="0"/>
              <a:t>ser</a:t>
            </a:r>
            <a:r>
              <a:rPr lang="de-CH" dirty="0" smtClean="0"/>
              <a:t> </a:t>
            </a:r>
            <a:r>
              <a:rPr lang="de-CH" dirty="0" err="1" smtClean="0"/>
              <a:t>visualizados</a:t>
            </a:r>
            <a:r>
              <a:rPr lang="de-CH" dirty="0" smtClean="0"/>
              <a:t> en </a:t>
            </a:r>
            <a:r>
              <a:rPr lang="de-CH" dirty="0" err="1" smtClean="0"/>
              <a:t>cualquier</a:t>
            </a:r>
            <a:r>
              <a:rPr lang="de-CH" dirty="0" smtClean="0"/>
              <a:t> GIS</a:t>
            </a:r>
            <a:r>
              <a:rPr lang="de-CH" baseline="0" dirty="0" smtClean="0"/>
              <a:t> </a:t>
            </a:r>
            <a:r>
              <a:rPr lang="de-CH" baseline="0" dirty="0" err="1" smtClean="0"/>
              <a:t>que</a:t>
            </a:r>
            <a:r>
              <a:rPr lang="de-CH" baseline="0" dirty="0" smtClean="0"/>
              <a:t> </a:t>
            </a:r>
            <a:r>
              <a:rPr lang="de-CH" baseline="0" dirty="0" err="1" smtClean="0"/>
              <a:t>incluye</a:t>
            </a:r>
            <a:r>
              <a:rPr lang="de-CH" baseline="0" dirty="0" smtClean="0"/>
              <a:t> la </a:t>
            </a:r>
            <a:r>
              <a:rPr lang="de-CH" baseline="0" dirty="0" err="1" smtClean="0"/>
              <a:t>librería</a:t>
            </a:r>
            <a:r>
              <a:rPr lang="de-CH" baseline="0" dirty="0" smtClean="0"/>
              <a:t> GDAL/OGR. </a:t>
            </a:r>
            <a:r>
              <a:rPr lang="de-CH" baseline="0" dirty="0" err="1" smtClean="0"/>
              <a:t>Aquí</a:t>
            </a:r>
            <a:r>
              <a:rPr lang="de-CH" baseline="0" dirty="0" smtClean="0"/>
              <a:t> se </a:t>
            </a:r>
            <a:r>
              <a:rPr lang="de-CH" baseline="0" dirty="0" err="1" smtClean="0"/>
              <a:t>utiliza</a:t>
            </a:r>
            <a:r>
              <a:rPr lang="de-CH" baseline="0" dirty="0" smtClean="0"/>
              <a:t> QGIS.</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24</a:t>
            </a:fld>
            <a:endParaRPr lang="es-419"/>
          </a:p>
        </p:txBody>
      </p:sp>
    </p:spTree>
    <p:extLst>
      <p:ext uri="{BB962C8B-B14F-4D97-AF65-F5344CB8AC3E}">
        <p14:creationId xmlns:p14="http://schemas.microsoft.com/office/powerpoint/2010/main" val="2505344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Las </a:t>
            </a:r>
            <a:r>
              <a:rPr lang="de-CH" dirty="0" err="1" smtClean="0"/>
              <a:t>conclusiones</a:t>
            </a:r>
            <a:r>
              <a:rPr lang="de-CH" baseline="0" dirty="0" smtClean="0"/>
              <a:t> </a:t>
            </a:r>
            <a:r>
              <a:rPr lang="de-CH" baseline="0" dirty="0" err="1" smtClean="0"/>
              <a:t>más</a:t>
            </a:r>
            <a:r>
              <a:rPr lang="de-CH" baseline="0" dirty="0" smtClean="0"/>
              <a:t> </a:t>
            </a:r>
            <a:r>
              <a:rPr lang="de-CH" baseline="0" dirty="0" err="1" smtClean="0"/>
              <a:t>importantes</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25</a:t>
            </a:fld>
            <a:endParaRPr lang="es-419"/>
          </a:p>
        </p:txBody>
      </p:sp>
    </p:spTree>
    <p:extLst>
      <p:ext uri="{BB962C8B-B14F-4D97-AF65-F5344CB8AC3E}">
        <p14:creationId xmlns:p14="http://schemas.microsoft.com/office/powerpoint/2010/main" val="104008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Y</a:t>
            </a:r>
            <a:r>
              <a:rPr lang="de-CH" baseline="0" dirty="0" smtClean="0"/>
              <a:t> </a:t>
            </a:r>
            <a:r>
              <a:rPr lang="de-CH" baseline="0" dirty="0" err="1" smtClean="0"/>
              <a:t>tres</a:t>
            </a:r>
            <a:r>
              <a:rPr lang="de-CH" baseline="0" dirty="0" smtClean="0"/>
              <a:t> </a:t>
            </a:r>
            <a:r>
              <a:rPr lang="de-CH" baseline="0" dirty="0" err="1" smtClean="0"/>
              <a:t>puntos</a:t>
            </a:r>
            <a:r>
              <a:rPr lang="de-CH" baseline="0" dirty="0" smtClean="0"/>
              <a:t> </a:t>
            </a:r>
            <a:r>
              <a:rPr lang="de-CH" baseline="0" dirty="0" err="1" smtClean="0"/>
              <a:t>importantes</a:t>
            </a:r>
            <a:r>
              <a:rPr lang="de-CH" baseline="0" dirty="0" smtClean="0"/>
              <a:t> </a:t>
            </a:r>
            <a:r>
              <a:rPr lang="de-CH" baseline="0" dirty="0" err="1" smtClean="0"/>
              <a:t>más</a:t>
            </a:r>
            <a:r>
              <a:rPr lang="de-CH" baseline="0" dirty="0" smtClean="0"/>
              <a:t> </a:t>
            </a:r>
            <a:r>
              <a:rPr lang="de-CH" baseline="0" dirty="0" err="1" smtClean="0"/>
              <a:t>mercen</a:t>
            </a:r>
            <a:r>
              <a:rPr lang="de-CH" baseline="0" dirty="0" smtClean="0"/>
              <a:t> </a:t>
            </a:r>
            <a:r>
              <a:rPr lang="de-CH" baseline="0" dirty="0" err="1" smtClean="0"/>
              <a:t>ser</a:t>
            </a:r>
            <a:r>
              <a:rPr lang="de-CH" baseline="0" dirty="0" smtClean="0"/>
              <a:t> </a:t>
            </a:r>
            <a:r>
              <a:rPr lang="de-CH" baseline="0" dirty="0" err="1" smtClean="0"/>
              <a:t>mencionados</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26</a:t>
            </a:fld>
            <a:endParaRPr lang="es-419"/>
          </a:p>
        </p:txBody>
      </p:sp>
    </p:spTree>
    <p:extLst>
      <p:ext uri="{BB962C8B-B14F-4D97-AF65-F5344CB8AC3E}">
        <p14:creationId xmlns:p14="http://schemas.microsoft.com/office/powerpoint/2010/main" val="401495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Aquí</a:t>
            </a:r>
            <a:r>
              <a:rPr lang="de-CH" dirty="0" smtClean="0"/>
              <a:t> </a:t>
            </a:r>
            <a:r>
              <a:rPr lang="de-CH" dirty="0" err="1" smtClean="0"/>
              <a:t>otra</a:t>
            </a:r>
            <a:r>
              <a:rPr lang="de-CH" dirty="0" smtClean="0"/>
              <a:t> </a:t>
            </a:r>
            <a:r>
              <a:rPr lang="de-CH" dirty="0" err="1" smtClean="0"/>
              <a:t>posibilidad</a:t>
            </a:r>
            <a:r>
              <a:rPr lang="de-CH" dirty="0" smtClean="0"/>
              <a:t> de </a:t>
            </a:r>
            <a:r>
              <a:rPr lang="de-CH" dirty="0" err="1" smtClean="0"/>
              <a:t>representación</a:t>
            </a:r>
            <a:r>
              <a:rPr lang="de-CH" dirty="0" smtClean="0"/>
              <a:t> del</a:t>
            </a:r>
            <a:r>
              <a:rPr lang="de-CH" baseline="0" dirty="0" smtClean="0"/>
              <a:t> </a:t>
            </a:r>
            <a:r>
              <a:rPr lang="de-CH" baseline="0" dirty="0" err="1" smtClean="0"/>
              <a:t>modelo</a:t>
            </a:r>
            <a:r>
              <a:rPr lang="de-CH" baseline="0" dirty="0" smtClean="0"/>
              <a:t> </a:t>
            </a:r>
            <a:r>
              <a:rPr lang="de-CH" baseline="0" dirty="0" err="1" smtClean="0"/>
              <a:t>conceptual</a:t>
            </a:r>
            <a:r>
              <a:rPr lang="de-CH" baseline="0" dirty="0" smtClean="0"/>
              <a:t> LADM-COL: </a:t>
            </a:r>
            <a:r>
              <a:rPr lang="de-CH" baseline="0" dirty="0" err="1" smtClean="0"/>
              <a:t>hacerlo</a:t>
            </a:r>
            <a:r>
              <a:rPr lang="de-CH" baseline="0" dirty="0" smtClean="0"/>
              <a:t> </a:t>
            </a:r>
            <a:r>
              <a:rPr lang="de-CH" baseline="0" dirty="0" err="1" smtClean="0"/>
              <a:t>graficamente</a:t>
            </a:r>
            <a:r>
              <a:rPr lang="de-CH" baseline="0" dirty="0" smtClean="0"/>
              <a:t>, </a:t>
            </a:r>
            <a:r>
              <a:rPr lang="de-CH" baseline="0" dirty="0" err="1" smtClean="0"/>
              <a:t>dibujando</a:t>
            </a:r>
            <a:r>
              <a:rPr lang="de-CH" baseline="0" dirty="0" smtClean="0"/>
              <a:t> </a:t>
            </a:r>
            <a:r>
              <a:rPr lang="de-CH" baseline="0" dirty="0" err="1" smtClean="0"/>
              <a:t>posibles</a:t>
            </a:r>
            <a:r>
              <a:rPr lang="de-CH" baseline="0" dirty="0" smtClean="0"/>
              <a:t> </a:t>
            </a:r>
            <a:r>
              <a:rPr lang="de-CH" baseline="0" dirty="0" err="1" smtClean="0"/>
              <a:t>relaciones</a:t>
            </a:r>
            <a:r>
              <a:rPr lang="de-CH" baseline="0" dirty="0" smtClean="0"/>
              <a:t> entre los </a:t>
            </a:r>
            <a:r>
              <a:rPr lang="de-CH" baseline="0" dirty="0" err="1" smtClean="0"/>
              <a:t>objetos</a:t>
            </a:r>
            <a:r>
              <a:rPr lang="de-CH" baseline="0" dirty="0" smtClean="0"/>
              <a:t>. Es </a:t>
            </a:r>
            <a:r>
              <a:rPr lang="de-CH" baseline="0" dirty="0" err="1" smtClean="0"/>
              <a:t>más</a:t>
            </a:r>
            <a:r>
              <a:rPr lang="de-CH" baseline="0" dirty="0" smtClean="0"/>
              <a:t> </a:t>
            </a:r>
            <a:r>
              <a:rPr lang="de-CH" baseline="0" dirty="0" err="1" smtClean="0"/>
              <a:t>visual</a:t>
            </a:r>
            <a:r>
              <a:rPr lang="de-CH" baseline="0" dirty="0" smtClean="0"/>
              <a:t> </a:t>
            </a:r>
            <a:r>
              <a:rPr lang="de-CH" baseline="0" dirty="0" err="1" smtClean="0"/>
              <a:t>que</a:t>
            </a:r>
            <a:r>
              <a:rPr lang="de-CH" baseline="0" dirty="0" smtClean="0"/>
              <a:t> </a:t>
            </a:r>
            <a:r>
              <a:rPr lang="de-CH" baseline="0" dirty="0" err="1" smtClean="0"/>
              <a:t>el</a:t>
            </a:r>
            <a:r>
              <a:rPr lang="de-CH" baseline="0" dirty="0" smtClean="0"/>
              <a:t> «</a:t>
            </a:r>
            <a:r>
              <a:rPr lang="de-CH" baseline="0" dirty="0" err="1" smtClean="0"/>
              <a:t>metodo</a:t>
            </a:r>
            <a:r>
              <a:rPr lang="de-CH" baseline="0" dirty="0" smtClean="0"/>
              <a:t>» </a:t>
            </a:r>
            <a:r>
              <a:rPr lang="de-CH" baseline="0" dirty="0" err="1" smtClean="0"/>
              <a:t>prosa</a:t>
            </a:r>
            <a:r>
              <a:rPr lang="de-CH" baseline="0" dirty="0" smtClean="0"/>
              <a:t>, </a:t>
            </a:r>
            <a:r>
              <a:rPr lang="de-CH" baseline="0" dirty="0" err="1" smtClean="0"/>
              <a:t>pero</a:t>
            </a:r>
            <a:r>
              <a:rPr lang="de-CH" baseline="0" dirty="0" smtClean="0"/>
              <a:t> </a:t>
            </a:r>
            <a:r>
              <a:rPr lang="de-CH" baseline="0" dirty="0" err="1" smtClean="0"/>
              <a:t>aún</a:t>
            </a:r>
            <a:r>
              <a:rPr lang="de-CH" baseline="0" dirty="0" smtClean="0"/>
              <a:t> </a:t>
            </a:r>
            <a:r>
              <a:rPr lang="de-CH" baseline="0" dirty="0" err="1" smtClean="0"/>
              <a:t>no</a:t>
            </a:r>
            <a:r>
              <a:rPr lang="de-CH" baseline="0" dirty="0" smtClean="0"/>
              <a:t> </a:t>
            </a:r>
            <a:r>
              <a:rPr lang="de-CH" baseline="0" dirty="0" err="1" smtClean="0"/>
              <a:t>suficientemente</a:t>
            </a:r>
            <a:r>
              <a:rPr lang="de-CH" baseline="0" dirty="0" smtClean="0"/>
              <a:t> </a:t>
            </a:r>
            <a:r>
              <a:rPr lang="de-CH" baseline="0" dirty="0" err="1" smtClean="0"/>
              <a:t>exacto</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4</a:t>
            </a:fld>
            <a:endParaRPr lang="es-419"/>
          </a:p>
        </p:txBody>
      </p:sp>
    </p:spTree>
    <p:extLst>
      <p:ext uri="{BB962C8B-B14F-4D97-AF65-F5344CB8AC3E}">
        <p14:creationId xmlns:p14="http://schemas.microsoft.com/office/powerpoint/2010/main" val="402161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Así</a:t>
            </a:r>
            <a:r>
              <a:rPr lang="de-CH" baseline="0" dirty="0" smtClean="0"/>
              <a:t> </a:t>
            </a:r>
            <a:r>
              <a:rPr lang="de-CH" baseline="0" dirty="0" err="1" smtClean="0"/>
              <a:t>que</a:t>
            </a:r>
            <a:r>
              <a:rPr lang="de-CH" baseline="0" dirty="0" smtClean="0"/>
              <a:t> </a:t>
            </a:r>
            <a:r>
              <a:rPr lang="de-CH" baseline="0" dirty="0" err="1" smtClean="0"/>
              <a:t>para</a:t>
            </a:r>
            <a:r>
              <a:rPr lang="de-CH" baseline="0" dirty="0" smtClean="0"/>
              <a:t> </a:t>
            </a:r>
            <a:r>
              <a:rPr lang="de-CH" baseline="0" dirty="0" err="1" smtClean="0"/>
              <a:t>discutir</a:t>
            </a:r>
            <a:r>
              <a:rPr lang="de-CH" baseline="0" dirty="0" smtClean="0"/>
              <a:t> </a:t>
            </a:r>
            <a:r>
              <a:rPr lang="de-CH" baseline="0" dirty="0" err="1" smtClean="0"/>
              <a:t>un</a:t>
            </a:r>
            <a:r>
              <a:rPr lang="de-CH" baseline="0" dirty="0" smtClean="0"/>
              <a:t> </a:t>
            </a:r>
            <a:r>
              <a:rPr lang="de-CH" baseline="0" dirty="0" err="1" smtClean="0"/>
              <a:t>modelo</a:t>
            </a:r>
            <a:r>
              <a:rPr lang="de-CH" baseline="0" dirty="0" smtClean="0"/>
              <a:t> </a:t>
            </a:r>
            <a:r>
              <a:rPr lang="de-CH" baseline="0" dirty="0" err="1" smtClean="0"/>
              <a:t>conceptual</a:t>
            </a:r>
            <a:r>
              <a:rPr lang="de-CH" baseline="0" dirty="0" smtClean="0"/>
              <a:t> entre </a:t>
            </a:r>
            <a:r>
              <a:rPr lang="de-CH" baseline="0" dirty="0" err="1" smtClean="0"/>
              <a:t>especialistas</a:t>
            </a:r>
            <a:r>
              <a:rPr lang="de-CH" baseline="0" dirty="0" smtClean="0"/>
              <a:t> </a:t>
            </a:r>
            <a:r>
              <a:rPr lang="de-CH" baseline="0" dirty="0" err="1" smtClean="0"/>
              <a:t>tematicas</a:t>
            </a:r>
            <a:r>
              <a:rPr lang="de-CH" baseline="0" dirty="0" smtClean="0"/>
              <a:t>, </a:t>
            </a:r>
            <a:r>
              <a:rPr lang="de-CH" baseline="0" dirty="0" err="1" smtClean="0"/>
              <a:t>el</a:t>
            </a:r>
            <a:r>
              <a:rPr lang="de-CH" baseline="0" dirty="0" smtClean="0"/>
              <a:t> UML si es </a:t>
            </a:r>
            <a:r>
              <a:rPr lang="de-CH" baseline="0" dirty="0" err="1" smtClean="0"/>
              <a:t>quizá</a:t>
            </a:r>
            <a:r>
              <a:rPr lang="de-CH" baseline="0" dirty="0" smtClean="0"/>
              <a:t> la forma </a:t>
            </a:r>
            <a:r>
              <a:rPr lang="de-CH" baseline="0" dirty="0" err="1" smtClean="0"/>
              <a:t>más</a:t>
            </a:r>
            <a:r>
              <a:rPr lang="de-CH" baseline="0" dirty="0" smtClean="0"/>
              <a:t> </a:t>
            </a:r>
            <a:r>
              <a:rPr lang="de-CH" baseline="0" dirty="0" err="1" smtClean="0"/>
              <a:t>útil</a:t>
            </a:r>
            <a:r>
              <a:rPr lang="de-CH" baseline="0" dirty="0" smtClean="0"/>
              <a:t>, </a:t>
            </a:r>
            <a:r>
              <a:rPr lang="de-CH" baseline="0" dirty="0" err="1" smtClean="0"/>
              <a:t>porque</a:t>
            </a:r>
            <a:r>
              <a:rPr lang="de-CH" baseline="0" dirty="0" smtClean="0"/>
              <a:t> es </a:t>
            </a:r>
            <a:r>
              <a:rPr lang="de-CH" baseline="0" dirty="0" err="1" smtClean="0"/>
              <a:t>más</a:t>
            </a:r>
            <a:r>
              <a:rPr lang="de-CH" baseline="0" dirty="0" smtClean="0"/>
              <a:t> </a:t>
            </a:r>
            <a:r>
              <a:rPr lang="de-CH" baseline="0" dirty="0" err="1" smtClean="0"/>
              <a:t>preciso</a:t>
            </a:r>
            <a:r>
              <a:rPr lang="de-CH" baseline="0" dirty="0" smtClean="0"/>
              <a:t> </a:t>
            </a:r>
            <a:r>
              <a:rPr lang="de-CH" baseline="0" dirty="0" err="1" smtClean="0"/>
              <a:t>que</a:t>
            </a:r>
            <a:r>
              <a:rPr lang="de-CH" baseline="0" dirty="0" smtClean="0"/>
              <a:t> los </a:t>
            </a:r>
            <a:r>
              <a:rPr lang="de-CH" baseline="0" dirty="0" err="1" smtClean="0"/>
              <a:t>demás</a:t>
            </a:r>
            <a:r>
              <a:rPr lang="de-CH" baseline="0" dirty="0" smtClean="0"/>
              <a:t> </a:t>
            </a:r>
            <a:r>
              <a:rPr lang="de-CH" baseline="0" dirty="0" err="1" smtClean="0"/>
              <a:t>metodos</a:t>
            </a:r>
            <a:r>
              <a:rPr lang="de-CH" baseline="0" dirty="0" smtClean="0"/>
              <a:t>, se </a:t>
            </a:r>
            <a:r>
              <a:rPr lang="de-CH" baseline="0" dirty="0" err="1" smtClean="0"/>
              <a:t>pueden</a:t>
            </a:r>
            <a:r>
              <a:rPr lang="de-CH" baseline="0" dirty="0" smtClean="0"/>
              <a:t> </a:t>
            </a:r>
            <a:r>
              <a:rPr lang="de-CH" baseline="0" dirty="0" err="1" smtClean="0"/>
              <a:t>representar</a:t>
            </a:r>
            <a:r>
              <a:rPr lang="de-CH" baseline="0" dirty="0" smtClean="0"/>
              <a:t> </a:t>
            </a:r>
            <a:r>
              <a:rPr lang="de-CH" baseline="0" dirty="0" err="1" smtClean="0"/>
              <a:t>atributos</a:t>
            </a:r>
            <a:r>
              <a:rPr lang="de-CH" baseline="0" dirty="0" smtClean="0"/>
              <a:t>, las </a:t>
            </a:r>
            <a:r>
              <a:rPr lang="de-CH" baseline="0" dirty="0" err="1" smtClean="0"/>
              <a:t>relaciones</a:t>
            </a:r>
            <a:r>
              <a:rPr lang="de-CH" baseline="0" dirty="0" smtClean="0"/>
              <a:t> entre </a:t>
            </a:r>
            <a:r>
              <a:rPr lang="de-CH" baseline="0" dirty="0" err="1" smtClean="0"/>
              <a:t>objetos</a:t>
            </a:r>
            <a:r>
              <a:rPr lang="de-CH" baseline="0" dirty="0" smtClean="0"/>
              <a:t> </a:t>
            </a:r>
            <a:r>
              <a:rPr lang="de-CH" baseline="0" dirty="0" err="1" smtClean="0"/>
              <a:t>incluyen</a:t>
            </a:r>
            <a:r>
              <a:rPr lang="de-CH" baseline="0" dirty="0" smtClean="0"/>
              <a:t> las </a:t>
            </a:r>
            <a:r>
              <a:rPr lang="de-CH" baseline="0" dirty="0" err="1" smtClean="0"/>
              <a:t>cardinalidades</a:t>
            </a:r>
            <a:r>
              <a:rPr lang="de-CH" baseline="0" dirty="0" smtClean="0"/>
              <a:t>, y se </a:t>
            </a:r>
            <a:r>
              <a:rPr lang="de-CH" baseline="0" dirty="0" err="1" smtClean="0"/>
              <a:t>pueden</a:t>
            </a:r>
            <a:r>
              <a:rPr lang="de-CH" baseline="0" dirty="0" smtClean="0"/>
              <a:t> </a:t>
            </a:r>
            <a:r>
              <a:rPr lang="de-CH" baseline="0" dirty="0" err="1" smtClean="0"/>
              <a:t>agrupar</a:t>
            </a:r>
            <a:r>
              <a:rPr lang="de-CH" baseline="0" dirty="0" smtClean="0"/>
              <a:t>. </a:t>
            </a:r>
          </a:p>
          <a:p>
            <a:r>
              <a:rPr lang="de-CH" baseline="0" dirty="0" smtClean="0"/>
              <a:t>Sin </a:t>
            </a:r>
            <a:r>
              <a:rPr lang="de-CH" baseline="0" dirty="0" err="1" smtClean="0"/>
              <a:t>embargo</a:t>
            </a:r>
            <a:r>
              <a:rPr lang="de-CH" baseline="0" dirty="0" smtClean="0"/>
              <a:t>, </a:t>
            </a:r>
            <a:r>
              <a:rPr lang="de-CH" baseline="0" dirty="0" err="1" smtClean="0"/>
              <a:t>para</a:t>
            </a:r>
            <a:r>
              <a:rPr lang="de-CH" baseline="0" dirty="0" smtClean="0"/>
              <a:t> </a:t>
            </a:r>
            <a:r>
              <a:rPr lang="de-CH" baseline="0" dirty="0" err="1" smtClean="0"/>
              <a:t>implementar</a:t>
            </a:r>
            <a:r>
              <a:rPr lang="de-CH" baseline="0" dirty="0" smtClean="0"/>
              <a:t> </a:t>
            </a:r>
            <a:r>
              <a:rPr lang="de-CH" baseline="0" dirty="0" err="1" smtClean="0"/>
              <a:t>un</a:t>
            </a:r>
            <a:r>
              <a:rPr lang="de-CH" baseline="0" dirty="0" smtClean="0"/>
              <a:t> </a:t>
            </a:r>
            <a:r>
              <a:rPr lang="de-CH" baseline="0" dirty="0" err="1" smtClean="0"/>
              <a:t>modelo</a:t>
            </a:r>
            <a:r>
              <a:rPr lang="de-CH" baseline="0" dirty="0" smtClean="0"/>
              <a:t> </a:t>
            </a:r>
            <a:r>
              <a:rPr lang="de-CH" baseline="0" dirty="0" err="1" smtClean="0"/>
              <a:t>como</a:t>
            </a:r>
            <a:r>
              <a:rPr lang="de-CH" baseline="0" dirty="0" smtClean="0"/>
              <a:t> </a:t>
            </a:r>
            <a:r>
              <a:rPr lang="de-CH" baseline="0" dirty="0" err="1" smtClean="0"/>
              <a:t>aquí</a:t>
            </a:r>
            <a:r>
              <a:rPr lang="de-CH" baseline="0" dirty="0" smtClean="0"/>
              <a:t> </a:t>
            </a:r>
            <a:r>
              <a:rPr lang="de-CH" baseline="0" dirty="0" err="1" smtClean="0"/>
              <a:t>representado</a:t>
            </a:r>
            <a:r>
              <a:rPr lang="de-CH" baseline="0" dirty="0" smtClean="0"/>
              <a:t> en </a:t>
            </a:r>
            <a:r>
              <a:rPr lang="de-CH" baseline="0" dirty="0" err="1" smtClean="0"/>
              <a:t>una</a:t>
            </a:r>
            <a:r>
              <a:rPr lang="de-CH" baseline="0" dirty="0" smtClean="0"/>
              <a:t> BD E-R, </a:t>
            </a:r>
            <a:r>
              <a:rPr lang="de-CH" baseline="0" dirty="0" err="1" smtClean="0"/>
              <a:t>aún</a:t>
            </a:r>
            <a:r>
              <a:rPr lang="de-CH" baseline="0" dirty="0" smtClean="0"/>
              <a:t> </a:t>
            </a:r>
            <a:r>
              <a:rPr lang="de-CH" baseline="0" dirty="0" err="1" smtClean="0"/>
              <a:t>hay</a:t>
            </a:r>
            <a:r>
              <a:rPr lang="de-CH" baseline="0" dirty="0" smtClean="0"/>
              <a:t> </a:t>
            </a:r>
            <a:r>
              <a:rPr lang="de-CH" baseline="0" dirty="0" err="1" smtClean="0"/>
              <a:t>mucho</a:t>
            </a:r>
            <a:r>
              <a:rPr lang="de-CH" baseline="0" dirty="0" smtClean="0"/>
              <a:t> </a:t>
            </a:r>
            <a:r>
              <a:rPr lang="de-CH" baseline="0" dirty="0" err="1" smtClean="0"/>
              <a:t>espacio</a:t>
            </a:r>
            <a:r>
              <a:rPr lang="de-CH" baseline="0" dirty="0" smtClean="0"/>
              <a:t> de </a:t>
            </a:r>
            <a:r>
              <a:rPr lang="de-CH" baseline="0" dirty="0" err="1" smtClean="0"/>
              <a:t>interpretación</a:t>
            </a:r>
            <a:r>
              <a:rPr lang="de-CH" baseline="0" dirty="0" smtClean="0"/>
              <a:t> </a:t>
            </a:r>
            <a:r>
              <a:rPr lang="de-CH" baseline="0" dirty="0" err="1" smtClean="0"/>
              <a:t>por</a:t>
            </a:r>
            <a:r>
              <a:rPr lang="de-CH" baseline="0" dirty="0" smtClean="0"/>
              <a:t> </a:t>
            </a:r>
            <a:r>
              <a:rPr lang="de-CH" baseline="0" dirty="0" err="1" smtClean="0"/>
              <a:t>parte</a:t>
            </a:r>
            <a:r>
              <a:rPr lang="de-CH" baseline="0" dirty="0" smtClean="0"/>
              <a:t> de los </a:t>
            </a:r>
            <a:r>
              <a:rPr lang="de-CH" baseline="0" dirty="0" err="1" smtClean="0"/>
              <a:t>ingenieros</a:t>
            </a:r>
            <a:r>
              <a:rPr lang="de-CH" baseline="0" dirty="0" smtClean="0"/>
              <a:t> </a:t>
            </a:r>
            <a:r>
              <a:rPr lang="de-CH" baseline="0" dirty="0" err="1" smtClean="0"/>
              <a:t>informaticos</a:t>
            </a:r>
            <a:r>
              <a:rPr lang="de-CH" baseline="0" dirty="0" smtClean="0"/>
              <a:t> y de </a:t>
            </a:r>
            <a:r>
              <a:rPr lang="de-CH" baseline="0" dirty="0" err="1" smtClean="0"/>
              <a:t>sistemas</a:t>
            </a:r>
            <a:r>
              <a:rPr lang="de-CH" baseline="0" dirty="0" smtClean="0"/>
              <a:t>. </a:t>
            </a:r>
          </a:p>
          <a:p>
            <a:r>
              <a:rPr lang="de-CH" baseline="0" dirty="0" err="1" smtClean="0"/>
              <a:t>Además</a:t>
            </a:r>
            <a:r>
              <a:rPr lang="de-CH" baseline="0" dirty="0" smtClean="0"/>
              <a:t>: </a:t>
            </a:r>
            <a:r>
              <a:rPr lang="de-CH" baseline="0" dirty="0" err="1" smtClean="0"/>
              <a:t>un</a:t>
            </a:r>
            <a:r>
              <a:rPr lang="de-CH" baseline="0" dirty="0" smtClean="0"/>
              <a:t> </a:t>
            </a:r>
            <a:r>
              <a:rPr lang="de-CH" baseline="0" dirty="0" err="1" smtClean="0"/>
              <a:t>diagrama</a:t>
            </a:r>
            <a:r>
              <a:rPr lang="de-CH" baseline="0" dirty="0" smtClean="0"/>
              <a:t> de </a:t>
            </a:r>
            <a:r>
              <a:rPr lang="de-CH" baseline="0" dirty="0" err="1" smtClean="0"/>
              <a:t>clases</a:t>
            </a:r>
            <a:r>
              <a:rPr lang="de-CH" baseline="0" dirty="0" smtClean="0"/>
              <a:t> de UML </a:t>
            </a:r>
            <a:r>
              <a:rPr lang="de-CH" baseline="0" dirty="0" err="1" smtClean="0"/>
              <a:t>no</a:t>
            </a:r>
            <a:r>
              <a:rPr lang="de-CH" baseline="0" dirty="0" smtClean="0"/>
              <a:t> </a:t>
            </a:r>
            <a:r>
              <a:rPr lang="de-CH" baseline="0" dirty="0" err="1" smtClean="0"/>
              <a:t>esta</a:t>
            </a:r>
            <a:r>
              <a:rPr lang="de-CH" baseline="0" dirty="0" smtClean="0"/>
              <a:t> </a:t>
            </a:r>
            <a:r>
              <a:rPr lang="de-CH" baseline="0" dirty="0" err="1" smtClean="0"/>
              <a:t>hecho</a:t>
            </a:r>
            <a:r>
              <a:rPr lang="de-CH" baseline="0" dirty="0" smtClean="0"/>
              <a:t> </a:t>
            </a:r>
            <a:r>
              <a:rPr lang="de-CH" baseline="0" dirty="0" err="1" smtClean="0"/>
              <a:t>para</a:t>
            </a:r>
            <a:r>
              <a:rPr lang="de-CH" baseline="0" dirty="0" smtClean="0"/>
              <a:t> BD </a:t>
            </a:r>
            <a:r>
              <a:rPr lang="de-CH" baseline="0" dirty="0" err="1" smtClean="0"/>
              <a:t>con</a:t>
            </a:r>
            <a:r>
              <a:rPr lang="de-CH" baseline="0" dirty="0" smtClean="0"/>
              <a:t> </a:t>
            </a:r>
            <a:r>
              <a:rPr lang="de-CH" baseline="0" dirty="0" err="1" smtClean="0"/>
              <a:t>componentes</a:t>
            </a:r>
            <a:r>
              <a:rPr lang="de-CH" baseline="0" dirty="0" smtClean="0"/>
              <a:t> </a:t>
            </a:r>
            <a:r>
              <a:rPr lang="de-CH" baseline="0" dirty="0" err="1" smtClean="0"/>
              <a:t>geoespaciales</a:t>
            </a:r>
            <a:r>
              <a:rPr lang="de-CH" baseline="0" dirty="0" smtClean="0"/>
              <a:t>, </a:t>
            </a:r>
            <a:r>
              <a:rPr lang="de-CH" baseline="0" dirty="0" err="1" smtClean="0"/>
              <a:t>pues</a:t>
            </a:r>
            <a:r>
              <a:rPr lang="de-CH" baseline="0" dirty="0" smtClean="0"/>
              <a:t> </a:t>
            </a:r>
            <a:r>
              <a:rPr lang="de-CH" baseline="0" dirty="0" err="1" smtClean="0"/>
              <a:t>no</a:t>
            </a:r>
            <a:r>
              <a:rPr lang="de-CH" baseline="0" dirty="0" smtClean="0"/>
              <a:t> </a:t>
            </a:r>
            <a:r>
              <a:rPr lang="de-CH" baseline="0" dirty="0" err="1" smtClean="0"/>
              <a:t>conoce</a:t>
            </a:r>
            <a:r>
              <a:rPr lang="de-CH" baseline="0" dirty="0" smtClean="0"/>
              <a:t> </a:t>
            </a:r>
            <a:r>
              <a:rPr lang="de-CH" baseline="0" dirty="0" err="1" smtClean="0"/>
              <a:t>tipos</a:t>
            </a:r>
            <a:r>
              <a:rPr lang="de-CH" baseline="0" dirty="0" smtClean="0"/>
              <a:t> de </a:t>
            </a:r>
            <a:r>
              <a:rPr lang="de-CH" baseline="0" dirty="0" err="1" smtClean="0"/>
              <a:t>geometrias</a:t>
            </a:r>
            <a:r>
              <a:rPr lang="de-CH" baseline="0" dirty="0" smtClean="0"/>
              <a:t>.</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5</a:t>
            </a:fld>
            <a:endParaRPr lang="es-419"/>
          </a:p>
        </p:txBody>
      </p:sp>
    </p:spTree>
    <p:extLst>
      <p:ext uri="{BB962C8B-B14F-4D97-AF65-F5344CB8AC3E}">
        <p14:creationId xmlns:p14="http://schemas.microsoft.com/office/powerpoint/2010/main" val="71561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Entonces</a:t>
            </a:r>
            <a:r>
              <a:rPr lang="de-CH" dirty="0" smtClean="0"/>
              <a:t>: </a:t>
            </a:r>
            <a:r>
              <a:rPr lang="de-CH" dirty="0" err="1" smtClean="0"/>
              <a:t>como</a:t>
            </a:r>
            <a:r>
              <a:rPr lang="de-CH" baseline="0" dirty="0" smtClean="0"/>
              <a:t> </a:t>
            </a:r>
            <a:r>
              <a:rPr lang="de-CH" baseline="0" dirty="0" err="1" smtClean="0"/>
              <a:t>implementar</a:t>
            </a:r>
            <a:r>
              <a:rPr lang="de-CH" baseline="0" dirty="0" smtClean="0"/>
              <a:t> </a:t>
            </a:r>
            <a:r>
              <a:rPr lang="de-CH" baseline="0" dirty="0" err="1" smtClean="0"/>
              <a:t>el</a:t>
            </a:r>
            <a:r>
              <a:rPr lang="de-CH" baseline="0" dirty="0" smtClean="0"/>
              <a:t> </a:t>
            </a:r>
            <a:r>
              <a:rPr lang="de-CH" baseline="0" dirty="0" err="1" smtClean="0"/>
              <a:t>modelo</a:t>
            </a:r>
            <a:r>
              <a:rPr lang="de-CH" baseline="0" dirty="0" smtClean="0"/>
              <a:t> </a:t>
            </a:r>
            <a:r>
              <a:rPr lang="de-CH" baseline="0" dirty="0" err="1" smtClean="0"/>
              <a:t>conceptual</a:t>
            </a:r>
            <a:r>
              <a:rPr lang="de-CH" baseline="0" dirty="0" smtClean="0"/>
              <a:t> LADM de </a:t>
            </a:r>
            <a:r>
              <a:rPr lang="de-CH" baseline="0" dirty="0" err="1" smtClean="0"/>
              <a:t>un</a:t>
            </a:r>
            <a:r>
              <a:rPr lang="de-CH" baseline="0" dirty="0" smtClean="0"/>
              <a:t> </a:t>
            </a:r>
            <a:r>
              <a:rPr lang="de-CH" baseline="0" dirty="0" err="1" smtClean="0"/>
              <a:t>determinado</a:t>
            </a:r>
            <a:r>
              <a:rPr lang="de-CH" baseline="0" dirty="0" smtClean="0"/>
              <a:t> </a:t>
            </a:r>
            <a:r>
              <a:rPr lang="de-CH" baseline="0" dirty="0" err="1" smtClean="0"/>
              <a:t>perfil</a:t>
            </a:r>
            <a:r>
              <a:rPr lang="de-CH" baseline="0" dirty="0" smtClean="0"/>
              <a:t> y </a:t>
            </a:r>
            <a:r>
              <a:rPr lang="de-CH" baseline="0" dirty="0" err="1" smtClean="0"/>
              <a:t>definido</a:t>
            </a:r>
            <a:r>
              <a:rPr lang="de-CH" baseline="0" dirty="0" smtClean="0"/>
              <a:t> y </a:t>
            </a:r>
            <a:r>
              <a:rPr lang="de-CH" baseline="0" dirty="0" err="1" smtClean="0"/>
              <a:t>discutido</a:t>
            </a:r>
            <a:r>
              <a:rPr lang="de-CH" baseline="0" dirty="0" smtClean="0"/>
              <a:t> entre los </a:t>
            </a:r>
            <a:r>
              <a:rPr lang="de-CH" baseline="0" dirty="0" err="1" smtClean="0"/>
              <a:t>especialistas</a:t>
            </a:r>
            <a:r>
              <a:rPr lang="de-CH" baseline="0" dirty="0" smtClean="0"/>
              <a:t> </a:t>
            </a:r>
            <a:r>
              <a:rPr lang="de-CH" baseline="0" dirty="0" err="1" smtClean="0"/>
              <a:t>con</a:t>
            </a:r>
            <a:r>
              <a:rPr lang="de-CH" baseline="0" dirty="0" smtClean="0"/>
              <a:t> </a:t>
            </a:r>
            <a:r>
              <a:rPr lang="de-CH" baseline="0" dirty="0" err="1" smtClean="0"/>
              <a:t>base</a:t>
            </a:r>
            <a:r>
              <a:rPr lang="de-CH" baseline="0" dirty="0" smtClean="0"/>
              <a:t> en </a:t>
            </a:r>
            <a:r>
              <a:rPr lang="de-CH" baseline="0" dirty="0" err="1" smtClean="0"/>
              <a:t>un</a:t>
            </a:r>
            <a:r>
              <a:rPr lang="de-CH" baseline="0" dirty="0" smtClean="0"/>
              <a:t> </a:t>
            </a:r>
            <a:r>
              <a:rPr lang="de-CH" baseline="0" dirty="0" err="1" smtClean="0"/>
              <a:t>diagrama</a:t>
            </a:r>
            <a:r>
              <a:rPr lang="de-CH" baseline="0" dirty="0" smtClean="0"/>
              <a:t> de </a:t>
            </a:r>
            <a:r>
              <a:rPr lang="de-CH" baseline="0" dirty="0" err="1" smtClean="0"/>
              <a:t>clases</a:t>
            </a:r>
            <a:r>
              <a:rPr lang="de-CH" baseline="0" dirty="0" smtClean="0"/>
              <a:t> UML? </a:t>
            </a:r>
            <a:r>
              <a:rPr lang="de-CH" baseline="0" dirty="0" err="1" smtClean="0"/>
              <a:t>Quién</a:t>
            </a:r>
            <a:r>
              <a:rPr lang="de-CH" baseline="0" dirty="0" smtClean="0"/>
              <a:t> </a:t>
            </a:r>
            <a:r>
              <a:rPr lang="de-CH" baseline="0" dirty="0" err="1" smtClean="0"/>
              <a:t>decide</a:t>
            </a:r>
            <a:r>
              <a:rPr lang="de-CH" baseline="0" dirty="0" smtClean="0"/>
              <a:t> </a:t>
            </a:r>
            <a:r>
              <a:rPr lang="de-CH" baseline="0" dirty="0" err="1" smtClean="0"/>
              <a:t>sobre</a:t>
            </a:r>
            <a:r>
              <a:rPr lang="de-CH" baseline="0" dirty="0" smtClean="0"/>
              <a:t> </a:t>
            </a:r>
            <a:r>
              <a:rPr lang="de-CH" baseline="0" dirty="0" err="1" smtClean="0"/>
              <a:t>el</a:t>
            </a:r>
            <a:r>
              <a:rPr lang="de-CH" baseline="0" dirty="0" smtClean="0"/>
              <a:t> </a:t>
            </a:r>
            <a:r>
              <a:rPr lang="de-CH" baseline="0" dirty="0" err="1" smtClean="0"/>
              <a:t>diseño</a:t>
            </a:r>
            <a:r>
              <a:rPr lang="de-CH" baseline="0" dirty="0" smtClean="0"/>
              <a:t> del </a:t>
            </a:r>
            <a:r>
              <a:rPr lang="de-CH" baseline="0" dirty="0" err="1" smtClean="0"/>
              <a:t>modelo</a:t>
            </a:r>
            <a:r>
              <a:rPr lang="de-CH" baseline="0" dirty="0" smtClean="0"/>
              <a:t> </a:t>
            </a:r>
            <a:r>
              <a:rPr lang="de-CH" baseline="0" dirty="0" err="1" smtClean="0"/>
              <a:t>lógico</a:t>
            </a:r>
            <a:r>
              <a:rPr lang="de-CH" baseline="0" dirty="0" smtClean="0"/>
              <a:t> y </a:t>
            </a:r>
            <a:r>
              <a:rPr lang="de-CH" baseline="0" dirty="0" err="1" smtClean="0"/>
              <a:t>como</a:t>
            </a:r>
            <a:r>
              <a:rPr lang="de-CH" baseline="0" dirty="0" smtClean="0"/>
              <a:t> se </a:t>
            </a:r>
            <a:r>
              <a:rPr lang="de-CH" baseline="0" dirty="0" err="1" smtClean="0"/>
              <a:t>mapean</a:t>
            </a:r>
            <a:r>
              <a:rPr lang="de-CH" baseline="0" dirty="0" smtClean="0"/>
              <a:t> </a:t>
            </a:r>
            <a:r>
              <a:rPr lang="de-CH" baseline="0" dirty="0" err="1" smtClean="0"/>
              <a:t>por</a:t>
            </a:r>
            <a:r>
              <a:rPr lang="de-CH" baseline="0" dirty="0" smtClean="0"/>
              <a:t> </a:t>
            </a:r>
            <a:r>
              <a:rPr lang="de-CH" baseline="0" dirty="0" err="1" smtClean="0"/>
              <a:t>ejemplo</a:t>
            </a:r>
            <a:r>
              <a:rPr lang="de-CH" baseline="0" dirty="0" smtClean="0"/>
              <a:t> las </a:t>
            </a:r>
            <a:r>
              <a:rPr lang="de-CH" baseline="0" dirty="0" err="1" smtClean="0"/>
              <a:t>clases</a:t>
            </a:r>
            <a:r>
              <a:rPr lang="de-CH" baseline="0" dirty="0" smtClean="0"/>
              <a:t> </a:t>
            </a:r>
            <a:r>
              <a:rPr lang="de-CH" baseline="0" dirty="0" err="1" smtClean="0"/>
              <a:t>abstractas</a:t>
            </a:r>
            <a:r>
              <a:rPr lang="de-CH" baseline="0" dirty="0" smtClean="0"/>
              <a:t> en </a:t>
            </a:r>
            <a:r>
              <a:rPr lang="de-CH" baseline="0" dirty="0" err="1" smtClean="0"/>
              <a:t>un</a:t>
            </a:r>
            <a:r>
              <a:rPr lang="de-CH" baseline="0" dirty="0" smtClean="0"/>
              <a:t> </a:t>
            </a:r>
            <a:r>
              <a:rPr lang="de-CH" baseline="0" dirty="0" err="1" smtClean="0"/>
              <a:t>modelo</a:t>
            </a:r>
            <a:r>
              <a:rPr lang="de-CH" baseline="0" dirty="0" smtClean="0"/>
              <a:t> E-R de </a:t>
            </a:r>
            <a:r>
              <a:rPr lang="de-CH" baseline="0" dirty="0" err="1" smtClean="0"/>
              <a:t>un</a:t>
            </a:r>
            <a:r>
              <a:rPr lang="de-CH" baseline="0" dirty="0" smtClean="0"/>
              <a:t> </a:t>
            </a:r>
            <a:r>
              <a:rPr lang="de-CH" baseline="0" dirty="0" err="1" smtClean="0"/>
              <a:t>gestor</a:t>
            </a:r>
            <a:r>
              <a:rPr lang="de-CH" baseline="0" dirty="0" smtClean="0"/>
              <a:t> de BD? Como se </a:t>
            </a:r>
            <a:r>
              <a:rPr lang="de-CH" baseline="0" dirty="0" err="1" smtClean="0"/>
              <a:t>manejan</a:t>
            </a:r>
            <a:r>
              <a:rPr lang="de-CH" baseline="0" dirty="0" smtClean="0"/>
              <a:t> los </a:t>
            </a:r>
            <a:r>
              <a:rPr lang="de-CH" baseline="0" dirty="0" err="1" smtClean="0"/>
              <a:t>atributos</a:t>
            </a:r>
            <a:r>
              <a:rPr lang="de-CH" baseline="0" dirty="0" smtClean="0"/>
              <a:t> de </a:t>
            </a:r>
            <a:r>
              <a:rPr lang="de-CH" baseline="0" dirty="0" err="1" smtClean="0"/>
              <a:t>esas</a:t>
            </a:r>
            <a:r>
              <a:rPr lang="de-CH" baseline="0" dirty="0" smtClean="0"/>
              <a:t> </a:t>
            </a:r>
            <a:r>
              <a:rPr lang="de-CH" baseline="0" dirty="0" err="1" smtClean="0"/>
              <a:t>clases</a:t>
            </a:r>
            <a:r>
              <a:rPr lang="de-CH" baseline="0" dirty="0" smtClean="0"/>
              <a:t> </a:t>
            </a:r>
            <a:r>
              <a:rPr lang="de-CH" baseline="0" dirty="0" err="1" smtClean="0"/>
              <a:t>padres</a:t>
            </a:r>
            <a:r>
              <a:rPr lang="de-CH" baseline="0" dirty="0" smtClean="0"/>
              <a:t> e </a:t>
            </a:r>
            <a:r>
              <a:rPr lang="de-CH" baseline="0" dirty="0" err="1" smtClean="0"/>
              <a:t>hijas</a:t>
            </a:r>
            <a:r>
              <a:rPr lang="de-CH" baseline="0" dirty="0" smtClean="0"/>
              <a:t>? Como las </a:t>
            </a:r>
            <a:r>
              <a:rPr lang="de-CH" baseline="0" dirty="0" err="1" smtClean="0"/>
              <a:t>relaciones</a:t>
            </a:r>
            <a:r>
              <a:rPr lang="de-CH" baseline="0" dirty="0" smtClean="0"/>
              <a:t> n:m, etc., etc.? </a:t>
            </a:r>
            <a:r>
              <a:rPr lang="de-CH" baseline="0" dirty="0" err="1" smtClean="0"/>
              <a:t>No</a:t>
            </a:r>
            <a:r>
              <a:rPr lang="de-CH" baseline="0" dirty="0" smtClean="0"/>
              <a:t> </a:t>
            </a:r>
            <a:r>
              <a:rPr lang="de-CH" baseline="0" dirty="0" err="1" smtClean="0"/>
              <a:t>sería</a:t>
            </a:r>
            <a:r>
              <a:rPr lang="de-CH" baseline="0" dirty="0" smtClean="0"/>
              <a:t> </a:t>
            </a:r>
            <a:r>
              <a:rPr lang="de-CH" baseline="0" dirty="0" err="1" smtClean="0"/>
              <a:t>mejor</a:t>
            </a:r>
            <a:r>
              <a:rPr lang="de-CH" baseline="0" dirty="0" smtClean="0"/>
              <a:t> </a:t>
            </a:r>
            <a:r>
              <a:rPr lang="de-CH" baseline="0" dirty="0" err="1" smtClean="0"/>
              <a:t>aplicar</a:t>
            </a:r>
            <a:r>
              <a:rPr lang="de-CH" baseline="0" dirty="0" smtClean="0"/>
              <a:t> </a:t>
            </a:r>
            <a:r>
              <a:rPr lang="de-CH" baseline="0" dirty="0" err="1" smtClean="0"/>
              <a:t>un</a:t>
            </a:r>
            <a:r>
              <a:rPr lang="de-CH" baseline="0" dirty="0" smtClean="0"/>
              <a:t> </a:t>
            </a:r>
            <a:r>
              <a:rPr lang="de-CH" baseline="0" dirty="0" err="1" smtClean="0"/>
              <a:t>mecanismo</a:t>
            </a:r>
            <a:r>
              <a:rPr lang="de-CH" baseline="0" dirty="0" smtClean="0"/>
              <a:t> de </a:t>
            </a:r>
            <a:r>
              <a:rPr lang="de-CH" baseline="0" dirty="0" err="1" smtClean="0"/>
              <a:t>descripción</a:t>
            </a:r>
            <a:r>
              <a:rPr lang="de-CH" baseline="0" dirty="0" smtClean="0"/>
              <a:t> del </a:t>
            </a:r>
            <a:r>
              <a:rPr lang="de-CH" baseline="0" dirty="0" err="1" smtClean="0"/>
              <a:t>modelo</a:t>
            </a:r>
            <a:r>
              <a:rPr lang="de-CH" baseline="0" dirty="0" smtClean="0"/>
              <a:t> </a:t>
            </a:r>
            <a:r>
              <a:rPr lang="de-CH" baseline="0" dirty="0" err="1" smtClean="0"/>
              <a:t>conceptual</a:t>
            </a:r>
            <a:r>
              <a:rPr lang="de-CH" baseline="0" dirty="0" smtClean="0"/>
              <a:t> </a:t>
            </a:r>
            <a:r>
              <a:rPr lang="de-CH" baseline="0" dirty="0" err="1" smtClean="0"/>
              <a:t>que</a:t>
            </a:r>
            <a:r>
              <a:rPr lang="de-CH" baseline="0" dirty="0" smtClean="0"/>
              <a:t> </a:t>
            </a:r>
            <a:r>
              <a:rPr lang="de-CH" baseline="0" dirty="0" err="1" smtClean="0"/>
              <a:t>permite</a:t>
            </a:r>
            <a:r>
              <a:rPr lang="de-CH" baseline="0" dirty="0" smtClean="0"/>
              <a:t> </a:t>
            </a:r>
            <a:r>
              <a:rPr lang="de-CH" baseline="0" dirty="0" err="1" smtClean="0"/>
              <a:t>una</a:t>
            </a:r>
            <a:r>
              <a:rPr lang="de-CH" baseline="0" dirty="0" smtClean="0"/>
              <a:t> </a:t>
            </a:r>
            <a:r>
              <a:rPr lang="de-CH" baseline="0" dirty="0" err="1" smtClean="0"/>
              <a:t>implementación</a:t>
            </a:r>
            <a:r>
              <a:rPr lang="de-CH" baseline="0" dirty="0" smtClean="0"/>
              <a:t> </a:t>
            </a:r>
            <a:r>
              <a:rPr lang="de-CH" baseline="0" dirty="0" err="1" smtClean="0"/>
              <a:t>que</a:t>
            </a:r>
            <a:r>
              <a:rPr lang="de-CH" baseline="0" dirty="0" smtClean="0"/>
              <a:t> se </a:t>
            </a:r>
            <a:r>
              <a:rPr lang="de-CH" baseline="0" dirty="0" err="1" smtClean="0"/>
              <a:t>puede</a:t>
            </a:r>
            <a:r>
              <a:rPr lang="de-CH" baseline="0" dirty="0" smtClean="0"/>
              <a:t> </a:t>
            </a:r>
            <a:r>
              <a:rPr lang="de-CH" baseline="0" dirty="0" err="1" smtClean="0"/>
              <a:t>automatizar</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6</a:t>
            </a:fld>
            <a:endParaRPr lang="es-419"/>
          </a:p>
        </p:txBody>
      </p:sp>
    </p:spTree>
    <p:extLst>
      <p:ext uri="{BB962C8B-B14F-4D97-AF65-F5344CB8AC3E}">
        <p14:creationId xmlns:p14="http://schemas.microsoft.com/office/powerpoint/2010/main" val="774756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Y </a:t>
            </a:r>
            <a:r>
              <a:rPr lang="de-CH" dirty="0" err="1" smtClean="0"/>
              <a:t>por</a:t>
            </a:r>
            <a:r>
              <a:rPr lang="de-CH" dirty="0" smtClean="0"/>
              <a:t> </a:t>
            </a:r>
            <a:r>
              <a:rPr lang="de-CH" dirty="0" err="1" smtClean="0"/>
              <a:t>otro</a:t>
            </a:r>
            <a:r>
              <a:rPr lang="de-CH" dirty="0" smtClean="0"/>
              <a:t> </a:t>
            </a:r>
            <a:r>
              <a:rPr lang="de-CH" dirty="0" err="1" smtClean="0"/>
              <a:t>lado</a:t>
            </a:r>
            <a:r>
              <a:rPr lang="de-CH" dirty="0" smtClean="0"/>
              <a:t>,</a:t>
            </a:r>
            <a:r>
              <a:rPr lang="de-CH" baseline="0" dirty="0" smtClean="0"/>
              <a:t> y </a:t>
            </a:r>
            <a:r>
              <a:rPr lang="de-CH" baseline="0" dirty="0" err="1" smtClean="0"/>
              <a:t>asumiendo</a:t>
            </a:r>
            <a:r>
              <a:rPr lang="de-CH" baseline="0" dirty="0" smtClean="0"/>
              <a:t> </a:t>
            </a:r>
            <a:r>
              <a:rPr lang="de-CH" baseline="0" dirty="0" err="1" smtClean="0"/>
              <a:t>que</a:t>
            </a:r>
            <a:r>
              <a:rPr lang="de-CH" baseline="0" dirty="0" smtClean="0"/>
              <a:t> se </a:t>
            </a:r>
            <a:r>
              <a:rPr lang="de-CH" baseline="0" dirty="0" err="1" smtClean="0"/>
              <a:t>pretende</a:t>
            </a:r>
            <a:r>
              <a:rPr lang="de-CH" baseline="0" dirty="0" smtClean="0"/>
              <a:t> </a:t>
            </a:r>
            <a:r>
              <a:rPr lang="de-CH" baseline="0" dirty="0" err="1" smtClean="0"/>
              <a:t>manejar</a:t>
            </a:r>
            <a:r>
              <a:rPr lang="de-CH" baseline="0" dirty="0" smtClean="0"/>
              <a:t> </a:t>
            </a:r>
            <a:r>
              <a:rPr lang="de-CH" baseline="0" dirty="0" err="1" smtClean="0"/>
              <a:t>datos</a:t>
            </a:r>
            <a:r>
              <a:rPr lang="de-CH" baseline="0" dirty="0" smtClean="0"/>
              <a:t> de </a:t>
            </a:r>
            <a:r>
              <a:rPr lang="de-CH" baseline="0" dirty="0" err="1" smtClean="0"/>
              <a:t>manera</a:t>
            </a:r>
            <a:r>
              <a:rPr lang="de-CH" baseline="0" dirty="0" smtClean="0"/>
              <a:t> </a:t>
            </a:r>
            <a:r>
              <a:rPr lang="de-CH" baseline="0" dirty="0" err="1" smtClean="0"/>
              <a:t>distribuida</a:t>
            </a:r>
            <a:r>
              <a:rPr lang="de-CH" baseline="0" dirty="0" smtClean="0"/>
              <a:t> o </a:t>
            </a:r>
            <a:r>
              <a:rPr lang="de-CH" baseline="0" dirty="0" err="1" smtClean="0"/>
              <a:t>descentralizada</a:t>
            </a:r>
            <a:r>
              <a:rPr lang="de-CH" baseline="0" dirty="0" smtClean="0"/>
              <a:t> (</a:t>
            </a:r>
            <a:r>
              <a:rPr lang="de-CH" baseline="0" dirty="0" err="1" smtClean="0"/>
              <a:t>porque</a:t>
            </a:r>
            <a:r>
              <a:rPr lang="de-CH" baseline="0" dirty="0" smtClean="0"/>
              <a:t> </a:t>
            </a:r>
            <a:r>
              <a:rPr lang="de-CH" baseline="0" dirty="0" err="1" smtClean="0"/>
              <a:t>por</a:t>
            </a:r>
            <a:r>
              <a:rPr lang="de-CH" baseline="0" dirty="0" smtClean="0"/>
              <a:t> </a:t>
            </a:r>
            <a:r>
              <a:rPr lang="de-CH" baseline="0" dirty="0" err="1" smtClean="0"/>
              <a:t>eso</a:t>
            </a:r>
            <a:r>
              <a:rPr lang="de-CH" baseline="0" dirty="0" smtClean="0"/>
              <a:t> se </a:t>
            </a:r>
            <a:r>
              <a:rPr lang="de-CH" baseline="0" dirty="0" err="1" smtClean="0"/>
              <a:t>adapta</a:t>
            </a:r>
            <a:r>
              <a:rPr lang="de-CH" baseline="0" dirty="0" smtClean="0"/>
              <a:t> LADM, </a:t>
            </a:r>
            <a:r>
              <a:rPr lang="de-CH" baseline="0" dirty="0" err="1" smtClean="0"/>
              <a:t>que</a:t>
            </a:r>
            <a:r>
              <a:rPr lang="de-CH" baseline="0" dirty="0" smtClean="0"/>
              <a:t> </a:t>
            </a:r>
            <a:r>
              <a:rPr lang="de-CH" baseline="0" dirty="0" err="1" smtClean="0"/>
              <a:t>apoya</a:t>
            </a:r>
            <a:r>
              <a:rPr lang="de-CH" baseline="0" dirty="0" smtClean="0"/>
              <a:t> la </a:t>
            </a:r>
            <a:r>
              <a:rPr lang="de-CH" baseline="0" dirty="0" err="1" smtClean="0"/>
              <a:t>gestion</a:t>
            </a:r>
            <a:r>
              <a:rPr lang="de-CH" baseline="0" dirty="0" smtClean="0"/>
              <a:t> en </a:t>
            </a:r>
            <a:r>
              <a:rPr lang="de-CH" baseline="0" dirty="0" err="1" smtClean="0"/>
              <a:t>este</a:t>
            </a:r>
            <a:r>
              <a:rPr lang="de-CH" baseline="0" dirty="0" smtClean="0"/>
              <a:t> </a:t>
            </a:r>
            <a:r>
              <a:rPr lang="de-CH" baseline="0" dirty="0" err="1" smtClean="0"/>
              <a:t>esquema</a:t>
            </a:r>
            <a:r>
              <a:rPr lang="de-CH" baseline="0" dirty="0" smtClean="0"/>
              <a:t>, </a:t>
            </a:r>
            <a:r>
              <a:rPr lang="de-CH" baseline="0" dirty="0" err="1" smtClean="0"/>
              <a:t>cumpliendo</a:t>
            </a:r>
            <a:r>
              <a:rPr lang="de-CH" baseline="0" dirty="0" smtClean="0"/>
              <a:t> </a:t>
            </a:r>
            <a:r>
              <a:rPr lang="de-CH" baseline="0" dirty="0" err="1" smtClean="0"/>
              <a:t>con</a:t>
            </a:r>
            <a:r>
              <a:rPr lang="de-CH" baseline="0" dirty="0" smtClean="0"/>
              <a:t> </a:t>
            </a:r>
            <a:r>
              <a:rPr lang="de-CH" baseline="0" dirty="0" err="1" smtClean="0"/>
              <a:t>independencia</a:t>
            </a:r>
            <a:r>
              <a:rPr lang="de-CH" baseline="0" dirty="0" smtClean="0"/>
              <a:t> legal), </a:t>
            </a:r>
            <a:r>
              <a:rPr lang="de-CH" baseline="0" dirty="0" err="1" smtClean="0"/>
              <a:t>donde</a:t>
            </a:r>
            <a:r>
              <a:rPr lang="de-CH" baseline="0" dirty="0" smtClean="0"/>
              <a:t> </a:t>
            </a:r>
            <a:r>
              <a:rPr lang="de-CH" baseline="0" dirty="0" err="1" smtClean="0"/>
              <a:t>cada</a:t>
            </a:r>
            <a:r>
              <a:rPr lang="de-CH" baseline="0" dirty="0" smtClean="0"/>
              <a:t> </a:t>
            </a:r>
            <a:r>
              <a:rPr lang="de-CH" baseline="0" dirty="0" err="1" smtClean="0"/>
              <a:t>entidad</a:t>
            </a:r>
            <a:r>
              <a:rPr lang="de-CH" baseline="0" dirty="0" smtClean="0"/>
              <a:t> (y/o </a:t>
            </a:r>
            <a:r>
              <a:rPr lang="de-CH" baseline="0" dirty="0" err="1" smtClean="0"/>
              <a:t>operador</a:t>
            </a:r>
            <a:r>
              <a:rPr lang="de-CH" baseline="0" dirty="0" smtClean="0"/>
              <a:t>) </a:t>
            </a:r>
            <a:r>
              <a:rPr lang="de-CH" baseline="0" dirty="0" err="1" smtClean="0"/>
              <a:t>tiene</a:t>
            </a:r>
            <a:r>
              <a:rPr lang="de-CH" baseline="0" dirty="0" smtClean="0"/>
              <a:t> </a:t>
            </a:r>
            <a:r>
              <a:rPr lang="de-CH" baseline="0" dirty="0" err="1" smtClean="0"/>
              <a:t>autonomía</a:t>
            </a:r>
            <a:r>
              <a:rPr lang="de-CH" baseline="0" dirty="0" smtClean="0"/>
              <a:t> de </a:t>
            </a:r>
            <a:r>
              <a:rPr lang="de-CH" baseline="0" dirty="0" err="1" smtClean="0"/>
              <a:t>decidir</a:t>
            </a:r>
            <a:r>
              <a:rPr lang="de-CH" baseline="0" dirty="0" smtClean="0"/>
              <a:t> </a:t>
            </a:r>
            <a:r>
              <a:rPr lang="de-CH" baseline="0" dirty="0" err="1" smtClean="0"/>
              <a:t>sobre</a:t>
            </a:r>
            <a:r>
              <a:rPr lang="de-CH" baseline="0" dirty="0" smtClean="0"/>
              <a:t> </a:t>
            </a:r>
            <a:r>
              <a:rPr lang="de-CH" baseline="0" dirty="0" err="1" smtClean="0"/>
              <a:t>el</a:t>
            </a:r>
            <a:r>
              <a:rPr lang="de-CH" baseline="0" dirty="0" smtClean="0"/>
              <a:t> </a:t>
            </a:r>
            <a:r>
              <a:rPr lang="de-CH" baseline="0" dirty="0" err="1" smtClean="0"/>
              <a:t>sistema</a:t>
            </a:r>
            <a:r>
              <a:rPr lang="de-CH" baseline="0" dirty="0" smtClean="0"/>
              <a:t> </a:t>
            </a:r>
            <a:r>
              <a:rPr lang="de-CH" baseline="0" dirty="0" err="1" smtClean="0"/>
              <a:t>que</a:t>
            </a:r>
            <a:r>
              <a:rPr lang="de-CH" baseline="0" dirty="0" smtClean="0"/>
              <a:t> </a:t>
            </a:r>
            <a:r>
              <a:rPr lang="de-CH" baseline="0" dirty="0" err="1" smtClean="0"/>
              <a:t>quiere</a:t>
            </a:r>
            <a:r>
              <a:rPr lang="de-CH" baseline="0" dirty="0" smtClean="0"/>
              <a:t> </a:t>
            </a:r>
            <a:r>
              <a:rPr lang="de-CH" baseline="0" dirty="0" err="1" smtClean="0"/>
              <a:t>emplear</a:t>
            </a:r>
            <a:r>
              <a:rPr lang="de-CH" baseline="0" dirty="0" smtClean="0"/>
              <a:t>, </a:t>
            </a:r>
            <a:r>
              <a:rPr lang="de-CH" baseline="0" dirty="0" err="1" smtClean="0"/>
              <a:t>como</a:t>
            </a:r>
            <a:r>
              <a:rPr lang="de-CH" baseline="0" dirty="0" smtClean="0"/>
              <a:t> </a:t>
            </a:r>
            <a:r>
              <a:rPr lang="de-CH" baseline="0" dirty="0" err="1" smtClean="0"/>
              <a:t>logramos</a:t>
            </a:r>
            <a:r>
              <a:rPr lang="de-CH" baseline="0" dirty="0" smtClean="0"/>
              <a:t> </a:t>
            </a:r>
            <a:r>
              <a:rPr lang="de-CH" baseline="0" dirty="0" err="1" smtClean="0"/>
              <a:t>un</a:t>
            </a:r>
            <a:r>
              <a:rPr lang="de-CH" baseline="0" dirty="0" smtClean="0"/>
              <a:t> </a:t>
            </a:r>
            <a:r>
              <a:rPr lang="de-CH" baseline="0" dirty="0" err="1" smtClean="0"/>
              <a:t>intercambio</a:t>
            </a:r>
            <a:r>
              <a:rPr lang="de-CH" baseline="0" dirty="0" smtClean="0"/>
              <a:t> de </a:t>
            </a:r>
            <a:r>
              <a:rPr lang="de-CH" baseline="0" dirty="0" err="1" smtClean="0"/>
              <a:t>datos</a:t>
            </a:r>
            <a:r>
              <a:rPr lang="de-CH" baseline="0" dirty="0" smtClean="0"/>
              <a:t> </a:t>
            </a:r>
            <a:r>
              <a:rPr lang="de-CH" baseline="0" dirty="0" err="1" smtClean="0"/>
              <a:t>estructurados</a:t>
            </a:r>
            <a:r>
              <a:rPr lang="de-CH" baseline="0" dirty="0" smtClean="0"/>
              <a:t> </a:t>
            </a:r>
            <a:r>
              <a:rPr lang="de-CH" baseline="0" dirty="0" err="1" smtClean="0"/>
              <a:t>conforme</a:t>
            </a:r>
            <a:r>
              <a:rPr lang="de-CH" baseline="0" dirty="0" smtClean="0"/>
              <a:t> al </a:t>
            </a:r>
            <a:r>
              <a:rPr lang="de-CH" baseline="0" dirty="0" err="1" smtClean="0"/>
              <a:t>modelo</a:t>
            </a:r>
            <a:r>
              <a:rPr lang="de-CH" baseline="0" dirty="0" smtClean="0"/>
              <a:t> </a:t>
            </a:r>
            <a:r>
              <a:rPr lang="de-CH" baseline="0" dirty="0" err="1" smtClean="0"/>
              <a:t>conceptual</a:t>
            </a:r>
            <a:r>
              <a:rPr lang="de-CH" baseline="0" dirty="0" smtClean="0"/>
              <a:t> </a:t>
            </a:r>
            <a:r>
              <a:rPr lang="de-CH" baseline="0" dirty="0" err="1" smtClean="0"/>
              <a:t>definido</a:t>
            </a:r>
            <a:r>
              <a:rPr lang="de-CH" baseline="0" dirty="0" smtClean="0"/>
              <a:t>? </a:t>
            </a:r>
            <a:r>
              <a:rPr lang="de-CH" baseline="0" dirty="0" err="1" smtClean="0"/>
              <a:t>Necesitariamos</a:t>
            </a:r>
            <a:r>
              <a:rPr lang="de-CH" baseline="0" dirty="0" smtClean="0"/>
              <a:t> </a:t>
            </a:r>
            <a:r>
              <a:rPr lang="de-CH" baseline="0" dirty="0" err="1" smtClean="0"/>
              <a:t>un</a:t>
            </a:r>
            <a:r>
              <a:rPr lang="de-CH" baseline="0" dirty="0" smtClean="0"/>
              <a:t> </a:t>
            </a:r>
            <a:r>
              <a:rPr lang="de-CH" baseline="0" dirty="0" err="1" smtClean="0"/>
              <a:t>formato</a:t>
            </a:r>
            <a:r>
              <a:rPr lang="de-CH" baseline="0" dirty="0" smtClean="0"/>
              <a:t> de </a:t>
            </a:r>
            <a:r>
              <a:rPr lang="de-CH" baseline="0" dirty="0" err="1" smtClean="0"/>
              <a:t>intercambio</a:t>
            </a:r>
            <a:r>
              <a:rPr lang="de-CH" baseline="0" dirty="0" smtClean="0"/>
              <a:t> </a:t>
            </a:r>
            <a:r>
              <a:rPr lang="de-CH" baseline="0" dirty="0" err="1" smtClean="0"/>
              <a:t>que</a:t>
            </a:r>
            <a:r>
              <a:rPr lang="de-CH" baseline="0" dirty="0" smtClean="0"/>
              <a:t> </a:t>
            </a:r>
            <a:r>
              <a:rPr lang="de-CH" baseline="0" dirty="0" err="1" smtClean="0"/>
              <a:t>recoge</a:t>
            </a:r>
            <a:r>
              <a:rPr lang="de-CH" baseline="0" dirty="0" smtClean="0"/>
              <a:t> la </a:t>
            </a:r>
            <a:r>
              <a:rPr lang="de-CH" baseline="0" dirty="0" err="1" smtClean="0"/>
              <a:t>estructura</a:t>
            </a:r>
            <a:r>
              <a:rPr lang="de-CH" baseline="0" dirty="0" smtClean="0"/>
              <a:t> y </a:t>
            </a:r>
            <a:r>
              <a:rPr lang="de-CH" baseline="0" dirty="0" err="1" smtClean="0"/>
              <a:t>semantica</a:t>
            </a:r>
            <a:r>
              <a:rPr lang="de-CH" baseline="0" dirty="0" smtClean="0"/>
              <a:t> del </a:t>
            </a:r>
            <a:r>
              <a:rPr lang="de-CH" baseline="0" dirty="0" err="1" smtClean="0"/>
              <a:t>modelo</a:t>
            </a:r>
            <a:r>
              <a:rPr lang="de-CH" baseline="0" dirty="0" smtClean="0"/>
              <a:t> (es </a:t>
            </a:r>
            <a:r>
              <a:rPr lang="de-CH" baseline="0" dirty="0" err="1" smtClean="0"/>
              <a:t>decir</a:t>
            </a:r>
            <a:r>
              <a:rPr lang="de-CH" baseline="0" dirty="0" smtClean="0"/>
              <a:t> </a:t>
            </a:r>
            <a:r>
              <a:rPr lang="de-CH" baseline="0" dirty="0" err="1" smtClean="0"/>
              <a:t>también</a:t>
            </a:r>
            <a:r>
              <a:rPr lang="de-CH" baseline="0" dirty="0" smtClean="0"/>
              <a:t> la </a:t>
            </a:r>
            <a:r>
              <a:rPr lang="de-CH" baseline="0" dirty="0" err="1" smtClean="0"/>
              <a:t>información</a:t>
            </a:r>
            <a:r>
              <a:rPr lang="de-CH" baseline="0" dirty="0" smtClean="0"/>
              <a:t> de la cardinalidad de </a:t>
            </a:r>
            <a:r>
              <a:rPr lang="de-CH" baseline="0" dirty="0" err="1" smtClean="0"/>
              <a:t>una</a:t>
            </a:r>
            <a:r>
              <a:rPr lang="de-CH" baseline="0" dirty="0" smtClean="0"/>
              <a:t> </a:t>
            </a:r>
            <a:r>
              <a:rPr lang="de-CH" baseline="0" dirty="0" err="1" smtClean="0"/>
              <a:t>relación</a:t>
            </a:r>
            <a:r>
              <a:rPr lang="de-CH" baseline="0" dirty="0" smtClean="0"/>
              <a:t>, </a:t>
            </a:r>
            <a:r>
              <a:rPr lang="de-CH" baseline="0" dirty="0" err="1" smtClean="0"/>
              <a:t>por</a:t>
            </a:r>
            <a:r>
              <a:rPr lang="de-CH" baseline="0" dirty="0" smtClean="0"/>
              <a:t> </a:t>
            </a:r>
            <a:r>
              <a:rPr lang="de-CH" baseline="0" dirty="0" err="1" smtClean="0"/>
              <a:t>ejemplo</a:t>
            </a:r>
            <a:r>
              <a:rPr lang="de-CH" baseline="0" dirty="0" smtClean="0"/>
              <a:t>), </a:t>
            </a:r>
            <a:r>
              <a:rPr lang="de-CH" baseline="0" dirty="0" err="1" smtClean="0"/>
              <a:t>porque</a:t>
            </a:r>
            <a:r>
              <a:rPr lang="de-CH" baseline="0" dirty="0" smtClean="0"/>
              <a:t> si </a:t>
            </a:r>
            <a:r>
              <a:rPr lang="de-CH" baseline="0" dirty="0" err="1" smtClean="0"/>
              <a:t>no</a:t>
            </a:r>
            <a:r>
              <a:rPr lang="de-CH" baseline="0" dirty="0" smtClean="0"/>
              <a:t> </a:t>
            </a:r>
            <a:r>
              <a:rPr lang="de-CH" baseline="0" dirty="0" err="1" smtClean="0"/>
              <a:t>no</a:t>
            </a:r>
            <a:r>
              <a:rPr lang="de-CH" baseline="0" dirty="0" smtClean="0"/>
              <a:t> </a:t>
            </a:r>
            <a:r>
              <a:rPr lang="de-CH" baseline="0" dirty="0" err="1" smtClean="0"/>
              <a:t>podemos</a:t>
            </a:r>
            <a:r>
              <a:rPr lang="de-CH" baseline="0" dirty="0" smtClean="0"/>
              <a:t> </a:t>
            </a:r>
            <a:r>
              <a:rPr lang="de-CH" baseline="0" dirty="0" err="1" smtClean="0"/>
              <a:t>intercambiarla</a:t>
            </a:r>
            <a:r>
              <a:rPr lang="de-CH" baseline="0" dirty="0" smtClean="0"/>
              <a:t> sin </a:t>
            </a:r>
            <a:r>
              <a:rPr lang="de-CH" baseline="0" dirty="0" err="1" smtClean="0"/>
              <a:t>perder</a:t>
            </a:r>
            <a:r>
              <a:rPr lang="de-CH" baseline="0" dirty="0" smtClean="0"/>
              <a:t> </a:t>
            </a:r>
            <a:r>
              <a:rPr lang="de-CH" baseline="0" dirty="0" err="1" smtClean="0"/>
              <a:t>información</a:t>
            </a:r>
            <a:r>
              <a:rPr lang="de-CH" baseline="0" dirty="0" smtClean="0"/>
              <a:t> </a:t>
            </a:r>
            <a:r>
              <a:rPr lang="de-CH" baseline="0" dirty="0" err="1" smtClean="0"/>
              <a:t>cada</a:t>
            </a:r>
            <a:r>
              <a:rPr lang="de-CH" baseline="0" dirty="0" smtClean="0"/>
              <a:t> </a:t>
            </a:r>
            <a:r>
              <a:rPr lang="de-CH" baseline="0" dirty="0" err="1" smtClean="0"/>
              <a:t>vez</a:t>
            </a:r>
            <a:r>
              <a:rPr lang="de-CH" baseline="0" dirty="0" smtClean="0"/>
              <a:t> </a:t>
            </a:r>
            <a:r>
              <a:rPr lang="de-CH" baseline="0" dirty="0" err="1" smtClean="0"/>
              <a:t>que</a:t>
            </a:r>
            <a:r>
              <a:rPr lang="de-CH" baseline="0" dirty="0" smtClean="0"/>
              <a:t> se transfiere de </a:t>
            </a:r>
            <a:r>
              <a:rPr lang="de-CH" baseline="0" dirty="0" err="1" smtClean="0"/>
              <a:t>un</a:t>
            </a:r>
            <a:r>
              <a:rPr lang="de-CH" baseline="0" dirty="0" smtClean="0"/>
              <a:t> </a:t>
            </a:r>
            <a:r>
              <a:rPr lang="de-CH" baseline="0" dirty="0" err="1" smtClean="0"/>
              <a:t>sistema</a:t>
            </a:r>
            <a:r>
              <a:rPr lang="de-CH" baseline="0" dirty="0" smtClean="0"/>
              <a:t> a </a:t>
            </a:r>
            <a:r>
              <a:rPr lang="de-CH" baseline="0" dirty="0" err="1" smtClean="0"/>
              <a:t>otro</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7</a:t>
            </a:fld>
            <a:endParaRPr lang="es-419"/>
          </a:p>
        </p:txBody>
      </p:sp>
    </p:spTree>
    <p:extLst>
      <p:ext uri="{BB962C8B-B14F-4D97-AF65-F5344CB8AC3E}">
        <p14:creationId xmlns:p14="http://schemas.microsoft.com/office/powerpoint/2010/main" val="332330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Entonces</a:t>
            </a:r>
            <a:r>
              <a:rPr lang="de-CH" dirty="0" smtClean="0"/>
              <a:t> </a:t>
            </a:r>
            <a:r>
              <a:rPr lang="de-CH" dirty="0" err="1" smtClean="0"/>
              <a:t>tenemos</a:t>
            </a:r>
            <a:r>
              <a:rPr lang="de-CH" dirty="0" smtClean="0"/>
              <a:t> dos </a:t>
            </a:r>
            <a:r>
              <a:rPr lang="de-CH" dirty="0" err="1" smtClean="0"/>
              <a:t>necesidades</a:t>
            </a:r>
            <a:r>
              <a:rPr lang="de-CH" dirty="0" smtClean="0"/>
              <a:t> a</a:t>
            </a:r>
            <a:r>
              <a:rPr lang="de-CH" baseline="0" dirty="0" smtClean="0"/>
              <a:t> </a:t>
            </a:r>
            <a:r>
              <a:rPr lang="de-CH" baseline="0" dirty="0" err="1" smtClean="0"/>
              <a:t>satisfacer</a:t>
            </a:r>
            <a:r>
              <a:rPr lang="de-CH" baseline="0" dirty="0" smtClean="0"/>
              <a:t>, </a:t>
            </a:r>
            <a:r>
              <a:rPr lang="de-CH" baseline="0" dirty="0" err="1" smtClean="0"/>
              <a:t>que</a:t>
            </a:r>
            <a:r>
              <a:rPr lang="de-CH" baseline="0" dirty="0" smtClean="0"/>
              <a:t> </a:t>
            </a:r>
            <a:r>
              <a:rPr lang="de-CH" baseline="0" dirty="0" err="1" smtClean="0"/>
              <a:t>solamente</a:t>
            </a:r>
            <a:r>
              <a:rPr lang="de-CH" baseline="0" dirty="0" smtClean="0"/>
              <a:t> </a:t>
            </a:r>
            <a:r>
              <a:rPr lang="de-CH" baseline="0" dirty="0" err="1" smtClean="0"/>
              <a:t>con</a:t>
            </a:r>
            <a:r>
              <a:rPr lang="de-CH" baseline="0" dirty="0" smtClean="0"/>
              <a:t> la ISO19152 </a:t>
            </a:r>
            <a:r>
              <a:rPr lang="de-CH" baseline="0" dirty="0" err="1" smtClean="0"/>
              <a:t>no</a:t>
            </a:r>
            <a:r>
              <a:rPr lang="de-CH" baseline="0" dirty="0" smtClean="0"/>
              <a:t> </a:t>
            </a:r>
            <a:r>
              <a:rPr lang="de-CH" baseline="0" dirty="0" err="1" smtClean="0"/>
              <a:t>esta</a:t>
            </a:r>
            <a:r>
              <a:rPr lang="de-CH" baseline="0" dirty="0" smtClean="0"/>
              <a:t> </a:t>
            </a:r>
            <a:r>
              <a:rPr lang="de-CH" baseline="0" dirty="0" err="1" smtClean="0"/>
              <a:t>resuelto</a:t>
            </a:r>
            <a:r>
              <a:rPr lang="de-CH" baseline="0" dirty="0" smtClean="0"/>
              <a:t> (</a:t>
            </a:r>
            <a:r>
              <a:rPr lang="de-CH" baseline="0" dirty="0" err="1" smtClean="0"/>
              <a:t>porque</a:t>
            </a:r>
            <a:r>
              <a:rPr lang="de-CH" baseline="0" dirty="0" smtClean="0"/>
              <a:t> </a:t>
            </a:r>
            <a:r>
              <a:rPr lang="de-CH" baseline="0" dirty="0" err="1" smtClean="0"/>
              <a:t>no</a:t>
            </a:r>
            <a:r>
              <a:rPr lang="de-CH" baseline="0" dirty="0" smtClean="0"/>
              <a:t> es </a:t>
            </a:r>
            <a:r>
              <a:rPr lang="de-CH" baseline="0" dirty="0" err="1" smtClean="0"/>
              <a:t>el</a:t>
            </a:r>
            <a:r>
              <a:rPr lang="de-CH" baseline="0" dirty="0" smtClean="0"/>
              <a:t> </a:t>
            </a:r>
            <a:r>
              <a:rPr lang="de-CH" baseline="0" dirty="0" err="1" smtClean="0"/>
              <a:t>proposito</a:t>
            </a:r>
            <a:r>
              <a:rPr lang="de-CH" baseline="0" dirty="0" smtClean="0"/>
              <a:t> de </a:t>
            </a:r>
            <a:r>
              <a:rPr lang="de-CH" baseline="0" dirty="0" err="1" smtClean="0"/>
              <a:t>esta</a:t>
            </a:r>
            <a:r>
              <a:rPr lang="de-CH" baseline="0" dirty="0" smtClean="0"/>
              <a:t> ISO). </a:t>
            </a:r>
            <a:r>
              <a:rPr lang="de-CH" baseline="0" dirty="0" err="1" smtClean="0"/>
              <a:t>Por</a:t>
            </a:r>
            <a:r>
              <a:rPr lang="de-CH" baseline="0" dirty="0" smtClean="0"/>
              <a:t> </a:t>
            </a:r>
            <a:r>
              <a:rPr lang="de-CH" baseline="0" dirty="0" err="1" smtClean="0"/>
              <a:t>suerte</a:t>
            </a:r>
            <a:r>
              <a:rPr lang="de-CH" baseline="0" dirty="0" smtClean="0"/>
              <a:t> </a:t>
            </a:r>
            <a:r>
              <a:rPr lang="de-CH" baseline="0" dirty="0" err="1" smtClean="0"/>
              <a:t>hay</a:t>
            </a:r>
            <a:r>
              <a:rPr lang="de-CH" baseline="0" dirty="0" smtClean="0"/>
              <a:t> </a:t>
            </a:r>
            <a:r>
              <a:rPr lang="de-CH" baseline="0" dirty="0" err="1" smtClean="0"/>
              <a:t>una</a:t>
            </a:r>
            <a:r>
              <a:rPr lang="de-CH" baseline="0" dirty="0" smtClean="0"/>
              <a:t> </a:t>
            </a:r>
            <a:r>
              <a:rPr lang="de-CH" baseline="0" dirty="0" err="1" smtClean="0"/>
              <a:t>solución</a:t>
            </a:r>
            <a:r>
              <a:rPr lang="de-CH" baseline="0" dirty="0" smtClean="0"/>
              <a:t>. </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8</a:t>
            </a:fld>
            <a:endParaRPr lang="es-419"/>
          </a:p>
        </p:txBody>
      </p:sp>
    </p:spTree>
    <p:extLst>
      <p:ext uri="{BB962C8B-B14F-4D97-AF65-F5344CB8AC3E}">
        <p14:creationId xmlns:p14="http://schemas.microsoft.com/office/powerpoint/2010/main" val="157591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419" noProof="0" dirty="0" smtClean="0"/>
              <a:t>En</a:t>
            </a:r>
            <a:r>
              <a:rPr lang="es-419" baseline="0" noProof="0" dirty="0" smtClean="0"/>
              <a:t> la </a:t>
            </a:r>
            <a:r>
              <a:rPr lang="es-419" baseline="0" noProof="0" dirty="0" err="1" smtClean="0"/>
              <a:t>Working</a:t>
            </a:r>
            <a:r>
              <a:rPr lang="es-419" baseline="0" noProof="0" dirty="0" smtClean="0"/>
              <a:t> </a:t>
            </a:r>
            <a:r>
              <a:rPr lang="es-419" baseline="0" noProof="0" dirty="0" err="1" smtClean="0"/>
              <a:t>Week</a:t>
            </a:r>
            <a:r>
              <a:rPr lang="es-419" baseline="0" noProof="0" dirty="0" smtClean="0"/>
              <a:t> de la FIG en 2015, los suizos Germann, </a:t>
            </a:r>
            <a:r>
              <a:rPr lang="es-419" baseline="0" noProof="0" dirty="0" err="1" smtClean="0"/>
              <a:t>Kaufmann</a:t>
            </a:r>
            <a:r>
              <a:rPr lang="es-419" baseline="0" noProof="0" dirty="0" smtClean="0"/>
              <a:t> y </a:t>
            </a:r>
            <a:r>
              <a:rPr lang="es-419" baseline="0" noProof="0" dirty="0" err="1" smtClean="0"/>
              <a:t>Steudler</a:t>
            </a:r>
            <a:r>
              <a:rPr lang="es-419" baseline="0" noProof="0" dirty="0" smtClean="0"/>
              <a:t> (Catastro 2014) y los holandeses </a:t>
            </a:r>
            <a:r>
              <a:rPr lang="es-419" baseline="0" noProof="0" dirty="0" err="1" smtClean="0"/>
              <a:t>Lemmen</a:t>
            </a:r>
            <a:r>
              <a:rPr lang="es-419" baseline="0" noProof="0" dirty="0" smtClean="0"/>
              <a:t>, Van </a:t>
            </a:r>
            <a:r>
              <a:rPr lang="es-419" baseline="0" noProof="0" dirty="0" err="1" smtClean="0"/>
              <a:t>Oosterom</a:t>
            </a:r>
            <a:r>
              <a:rPr lang="es-419" baseline="0" noProof="0" dirty="0" smtClean="0"/>
              <a:t> y </a:t>
            </a:r>
            <a:r>
              <a:rPr lang="es-419" baseline="0" noProof="0" dirty="0" err="1" smtClean="0"/>
              <a:t>Kees</a:t>
            </a:r>
            <a:r>
              <a:rPr lang="es-419" baseline="0" noProof="0" dirty="0" smtClean="0"/>
              <a:t> de </a:t>
            </a:r>
            <a:r>
              <a:rPr lang="es-419" baseline="0" noProof="0" dirty="0" err="1" smtClean="0"/>
              <a:t>Zeeuw</a:t>
            </a:r>
            <a:r>
              <a:rPr lang="es-419" baseline="0" noProof="0" dirty="0" smtClean="0"/>
              <a:t> (LADM) presentaron una solución que es implementar LADM con base en INTERLIS, aplicando un principio o enfoque denominado Arquitectura Dirigida por Modelos (MDA). El planteamiento del proyecto Modernización de la Administración de Tierras en Colombia recoge ese enfoque propuesto en aquella publicación. </a:t>
            </a:r>
            <a:endParaRPr lang="es-419" noProof="0" dirty="0"/>
          </a:p>
        </p:txBody>
      </p:sp>
      <p:sp>
        <p:nvSpPr>
          <p:cNvPr id="4" name="Foliennummernplatzhalter 3"/>
          <p:cNvSpPr>
            <a:spLocks noGrp="1"/>
          </p:cNvSpPr>
          <p:nvPr>
            <p:ph type="sldNum" sz="quarter" idx="10"/>
          </p:nvPr>
        </p:nvSpPr>
        <p:spPr/>
        <p:txBody>
          <a:bodyPr/>
          <a:lstStyle/>
          <a:p>
            <a:fld id="{46F42909-11A9-404D-AB3E-41EA306ABD90}" type="slidenum">
              <a:rPr lang="es-419" smtClean="0"/>
              <a:t>9</a:t>
            </a:fld>
            <a:endParaRPr lang="es-419"/>
          </a:p>
        </p:txBody>
      </p:sp>
    </p:spTree>
    <p:extLst>
      <p:ext uri="{BB962C8B-B14F-4D97-AF65-F5344CB8AC3E}">
        <p14:creationId xmlns:p14="http://schemas.microsoft.com/office/powerpoint/2010/main" val="2065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Por</a:t>
            </a:r>
            <a:r>
              <a:rPr lang="de-CH" dirty="0" smtClean="0"/>
              <a:t> </a:t>
            </a:r>
            <a:r>
              <a:rPr lang="de-CH" dirty="0" err="1" smtClean="0"/>
              <a:t>cierto</a:t>
            </a:r>
            <a:r>
              <a:rPr lang="de-CH" dirty="0" smtClean="0"/>
              <a:t>: </a:t>
            </a:r>
            <a:r>
              <a:rPr lang="de-CH" dirty="0" err="1" smtClean="0"/>
              <a:t>que</a:t>
            </a:r>
            <a:r>
              <a:rPr lang="de-CH" dirty="0" smtClean="0"/>
              <a:t> es MDA? Es </a:t>
            </a:r>
            <a:r>
              <a:rPr lang="de-CH" dirty="0" err="1" smtClean="0"/>
              <a:t>un</a:t>
            </a:r>
            <a:r>
              <a:rPr lang="de-CH" dirty="0" smtClean="0"/>
              <a:t> </a:t>
            </a:r>
            <a:r>
              <a:rPr lang="de-CH" dirty="0" err="1" smtClean="0"/>
              <a:t>acercamiento</a:t>
            </a:r>
            <a:r>
              <a:rPr lang="de-CH" dirty="0" smtClean="0"/>
              <a:t> al </a:t>
            </a:r>
            <a:r>
              <a:rPr lang="de-CH" dirty="0" err="1" smtClean="0"/>
              <a:t>diseño</a:t>
            </a:r>
            <a:r>
              <a:rPr lang="de-CH" dirty="0" smtClean="0"/>
              <a:t> de SW </a:t>
            </a:r>
            <a:r>
              <a:rPr lang="de-CH" dirty="0" err="1" smtClean="0"/>
              <a:t>propuesto</a:t>
            </a:r>
            <a:r>
              <a:rPr lang="de-CH" dirty="0" smtClean="0"/>
              <a:t> y </a:t>
            </a:r>
            <a:r>
              <a:rPr lang="de-CH" dirty="0" err="1" smtClean="0"/>
              <a:t>patrocinado</a:t>
            </a:r>
            <a:r>
              <a:rPr lang="de-CH" baseline="0" dirty="0" smtClean="0"/>
              <a:t> </a:t>
            </a:r>
            <a:r>
              <a:rPr lang="de-CH" baseline="0" dirty="0" err="1" smtClean="0"/>
              <a:t>por</a:t>
            </a:r>
            <a:r>
              <a:rPr lang="de-CH" baseline="0" dirty="0" smtClean="0"/>
              <a:t> </a:t>
            </a:r>
            <a:r>
              <a:rPr lang="de-CH" baseline="0" dirty="0" err="1" smtClean="0"/>
              <a:t>el</a:t>
            </a:r>
            <a:r>
              <a:rPr lang="de-CH" baseline="0" dirty="0" smtClean="0"/>
              <a:t> OMG (los </a:t>
            </a:r>
            <a:r>
              <a:rPr lang="de-CH" baseline="0" dirty="0" err="1" smtClean="0"/>
              <a:t>que</a:t>
            </a:r>
            <a:r>
              <a:rPr lang="de-CH" baseline="0" dirty="0" smtClean="0"/>
              <a:t> </a:t>
            </a:r>
            <a:r>
              <a:rPr lang="de-CH" baseline="0" dirty="0" err="1" smtClean="0"/>
              <a:t>definen</a:t>
            </a:r>
            <a:r>
              <a:rPr lang="de-CH" baseline="0" dirty="0" smtClean="0"/>
              <a:t> los </a:t>
            </a:r>
            <a:r>
              <a:rPr lang="de-CH" baseline="0" dirty="0" err="1" smtClean="0"/>
              <a:t>estandares</a:t>
            </a:r>
            <a:r>
              <a:rPr lang="de-CH" baseline="0" dirty="0" smtClean="0"/>
              <a:t> </a:t>
            </a:r>
            <a:r>
              <a:rPr lang="de-CH" baseline="0" dirty="0" err="1" smtClean="0"/>
              <a:t>como</a:t>
            </a:r>
            <a:r>
              <a:rPr lang="de-CH" baseline="0" dirty="0" smtClean="0"/>
              <a:t> UML). En </a:t>
            </a:r>
            <a:r>
              <a:rPr lang="de-CH" baseline="0" dirty="0" err="1" smtClean="0"/>
              <a:t>el</a:t>
            </a:r>
            <a:r>
              <a:rPr lang="de-CH" baseline="0" dirty="0" smtClean="0"/>
              <a:t> </a:t>
            </a:r>
            <a:r>
              <a:rPr lang="de-CH" baseline="0" dirty="0" err="1" smtClean="0"/>
              <a:t>diseño</a:t>
            </a:r>
            <a:r>
              <a:rPr lang="de-CH" baseline="0" dirty="0" smtClean="0"/>
              <a:t> MDA se </a:t>
            </a:r>
            <a:r>
              <a:rPr lang="de-CH" baseline="0" dirty="0" err="1" smtClean="0"/>
              <a:t>divide</a:t>
            </a:r>
            <a:r>
              <a:rPr lang="de-CH" baseline="0" dirty="0" smtClean="0"/>
              <a:t> entre </a:t>
            </a:r>
            <a:r>
              <a:rPr lang="de-CH" baseline="0" dirty="0" err="1" smtClean="0"/>
              <a:t>modelos</a:t>
            </a:r>
            <a:r>
              <a:rPr lang="de-CH" baseline="0" dirty="0" smtClean="0"/>
              <a:t> </a:t>
            </a:r>
            <a:r>
              <a:rPr lang="de-CH" baseline="0" dirty="0" err="1" smtClean="0"/>
              <a:t>independientes</a:t>
            </a:r>
            <a:r>
              <a:rPr lang="de-CH" baseline="0" dirty="0" smtClean="0"/>
              <a:t> de la </a:t>
            </a:r>
            <a:r>
              <a:rPr lang="de-CH" baseline="0" dirty="0" err="1" smtClean="0"/>
              <a:t>plataforma</a:t>
            </a:r>
            <a:r>
              <a:rPr lang="de-CH" baseline="0" dirty="0" smtClean="0"/>
              <a:t> (PIM), </a:t>
            </a:r>
            <a:r>
              <a:rPr lang="de-CH" baseline="0" dirty="0" err="1" smtClean="0"/>
              <a:t>que</a:t>
            </a:r>
            <a:r>
              <a:rPr lang="de-CH" baseline="0" dirty="0" smtClean="0"/>
              <a:t> se </a:t>
            </a:r>
            <a:r>
              <a:rPr lang="de-CH" baseline="0" dirty="0" err="1" smtClean="0"/>
              <a:t>describen</a:t>
            </a:r>
            <a:r>
              <a:rPr lang="de-CH" baseline="0" dirty="0" smtClean="0"/>
              <a:t> a </a:t>
            </a:r>
            <a:r>
              <a:rPr lang="de-CH" baseline="0" dirty="0" err="1" smtClean="0"/>
              <a:t>través</a:t>
            </a:r>
            <a:r>
              <a:rPr lang="de-CH" baseline="0" dirty="0" smtClean="0"/>
              <a:t> de </a:t>
            </a:r>
            <a:r>
              <a:rPr lang="de-CH" baseline="0" dirty="0" err="1" smtClean="0"/>
              <a:t>un</a:t>
            </a:r>
            <a:r>
              <a:rPr lang="de-CH" baseline="0" dirty="0" smtClean="0"/>
              <a:t> </a:t>
            </a:r>
            <a:r>
              <a:rPr lang="de-CH" baseline="0" dirty="0" err="1" smtClean="0"/>
              <a:t>lenguaje</a:t>
            </a:r>
            <a:r>
              <a:rPr lang="de-CH" baseline="0" dirty="0" smtClean="0"/>
              <a:t> </a:t>
            </a:r>
            <a:r>
              <a:rPr lang="de-CH" baseline="0" dirty="0" err="1" smtClean="0"/>
              <a:t>especifico</a:t>
            </a:r>
            <a:r>
              <a:rPr lang="de-CH" baseline="0" dirty="0" smtClean="0"/>
              <a:t>, y </a:t>
            </a:r>
            <a:r>
              <a:rPr lang="de-CH" baseline="0" dirty="0" err="1" smtClean="0"/>
              <a:t>modelos</a:t>
            </a:r>
            <a:r>
              <a:rPr lang="de-CH" baseline="0" dirty="0" smtClean="0"/>
              <a:t> </a:t>
            </a:r>
            <a:r>
              <a:rPr lang="de-CH" baseline="0" dirty="0" err="1" smtClean="0"/>
              <a:t>especificos</a:t>
            </a:r>
            <a:r>
              <a:rPr lang="de-CH" baseline="0" dirty="0" smtClean="0"/>
              <a:t> de </a:t>
            </a:r>
            <a:r>
              <a:rPr lang="de-CH" baseline="0" dirty="0" err="1" smtClean="0"/>
              <a:t>plataforma</a:t>
            </a:r>
            <a:r>
              <a:rPr lang="de-CH" baseline="0" dirty="0" smtClean="0"/>
              <a:t> (PSM). Para </a:t>
            </a:r>
            <a:r>
              <a:rPr lang="de-CH" baseline="0" dirty="0" err="1" smtClean="0"/>
              <a:t>llegar</a:t>
            </a:r>
            <a:r>
              <a:rPr lang="de-CH" baseline="0" dirty="0" smtClean="0"/>
              <a:t> de </a:t>
            </a:r>
            <a:r>
              <a:rPr lang="de-CH" baseline="0" dirty="0" err="1" smtClean="0"/>
              <a:t>un</a:t>
            </a:r>
            <a:r>
              <a:rPr lang="de-CH" baseline="0" dirty="0" smtClean="0"/>
              <a:t> </a:t>
            </a:r>
            <a:r>
              <a:rPr lang="de-CH" baseline="0" dirty="0" err="1" smtClean="0"/>
              <a:t>modelo</a:t>
            </a:r>
            <a:r>
              <a:rPr lang="de-CH" baseline="0" dirty="0" smtClean="0"/>
              <a:t> PIM a </a:t>
            </a:r>
            <a:r>
              <a:rPr lang="de-CH" baseline="0" dirty="0" err="1" smtClean="0"/>
              <a:t>un</a:t>
            </a:r>
            <a:r>
              <a:rPr lang="de-CH" baseline="0" dirty="0" smtClean="0"/>
              <a:t> </a:t>
            </a:r>
            <a:r>
              <a:rPr lang="de-CH" baseline="0" dirty="0" err="1" smtClean="0"/>
              <a:t>modelo</a:t>
            </a:r>
            <a:r>
              <a:rPr lang="de-CH" baseline="0" dirty="0" smtClean="0"/>
              <a:t> PSM, se </a:t>
            </a:r>
            <a:r>
              <a:rPr lang="de-CH" baseline="0" dirty="0" err="1" smtClean="0"/>
              <a:t>aplica</a:t>
            </a:r>
            <a:r>
              <a:rPr lang="de-CH" baseline="0" dirty="0" smtClean="0"/>
              <a:t> </a:t>
            </a:r>
            <a:r>
              <a:rPr lang="de-CH" baseline="0" dirty="0" err="1" smtClean="0"/>
              <a:t>un</a:t>
            </a:r>
            <a:r>
              <a:rPr lang="de-CH" baseline="0" dirty="0" smtClean="0"/>
              <a:t> </a:t>
            </a:r>
            <a:r>
              <a:rPr lang="de-CH" baseline="0" dirty="0" err="1" smtClean="0"/>
              <a:t>proceso</a:t>
            </a:r>
            <a:r>
              <a:rPr lang="de-CH" baseline="0" dirty="0" smtClean="0"/>
              <a:t> de «</a:t>
            </a:r>
            <a:r>
              <a:rPr lang="de-CH" baseline="0" dirty="0" err="1" smtClean="0"/>
              <a:t>traducción</a:t>
            </a:r>
            <a:r>
              <a:rPr lang="de-CH" baseline="0" dirty="0" smtClean="0"/>
              <a:t>» normalmente </a:t>
            </a:r>
            <a:r>
              <a:rPr lang="de-CH" baseline="0" dirty="0" err="1" smtClean="0"/>
              <a:t>con</a:t>
            </a:r>
            <a:r>
              <a:rPr lang="de-CH" baseline="0" dirty="0" smtClean="0"/>
              <a:t> </a:t>
            </a:r>
            <a:r>
              <a:rPr lang="de-CH" baseline="0" dirty="0" err="1" smtClean="0"/>
              <a:t>herramientas</a:t>
            </a:r>
            <a:r>
              <a:rPr lang="de-CH" baseline="0" dirty="0" smtClean="0"/>
              <a:t> </a:t>
            </a:r>
            <a:r>
              <a:rPr lang="de-CH" baseline="0" dirty="0" err="1" smtClean="0"/>
              <a:t>automatizadas</a:t>
            </a:r>
            <a:r>
              <a:rPr lang="de-CH" baseline="0" dirty="0" smtClean="0"/>
              <a:t>, </a:t>
            </a:r>
            <a:r>
              <a:rPr lang="de-CH" baseline="0" dirty="0" err="1" smtClean="0"/>
              <a:t>que</a:t>
            </a:r>
            <a:r>
              <a:rPr lang="de-CH" baseline="0" dirty="0" smtClean="0"/>
              <a:t> </a:t>
            </a:r>
            <a:r>
              <a:rPr lang="de-CH" baseline="0" dirty="0" err="1" smtClean="0"/>
              <a:t>transforman</a:t>
            </a:r>
            <a:r>
              <a:rPr lang="de-CH" baseline="0" dirty="0" smtClean="0"/>
              <a:t> los PIM de </a:t>
            </a:r>
            <a:r>
              <a:rPr lang="de-CH" baseline="0" dirty="0" err="1" smtClean="0"/>
              <a:t>manera</a:t>
            </a:r>
            <a:r>
              <a:rPr lang="de-CH" baseline="0" dirty="0" smtClean="0"/>
              <a:t> </a:t>
            </a:r>
            <a:r>
              <a:rPr lang="de-CH" baseline="0" dirty="0" err="1" smtClean="0"/>
              <a:t>generica</a:t>
            </a:r>
            <a:r>
              <a:rPr lang="de-CH" baseline="0" dirty="0" smtClean="0"/>
              <a:t> y en </a:t>
            </a:r>
            <a:r>
              <a:rPr lang="de-CH" baseline="0" dirty="0" err="1" smtClean="0"/>
              <a:t>base</a:t>
            </a:r>
            <a:r>
              <a:rPr lang="de-CH" baseline="0" dirty="0" smtClean="0"/>
              <a:t> a </a:t>
            </a:r>
            <a:r>
              <a:rPr lang="de-CH" baseline="0" dirty="0" err="1" smtClean="0"/>
              <a:t>reglas</a:t>
            </a:r>
            <a:r>
              <a:rPr lang="de-CH" baseline="0" dirty="0" smtClean="0"/>
              <a:t> </a:t>
            </a:r>
            <a:r>
              <a:rPr lang="de-CH" baseline="0" dirty="0" err="1" smtClean="0"/>
              <a:t>definidas</a:t>
            </a:r>
            <a:r>
              <a:rPr lang="de-CH" baseline="0" dirty="0" smtClean="0"/>
              <a:t>. </a:t>
            </a:r>
          </a:p>
          <a:p>
            <a:r>
              <a:rPr lang="es-419" dirty="0" smtClean="0"/>
              <a:t>Así,</a:t>
            </a:r>
            <a:r>
              <a:rPr lang="es-419" baseline="0" dirty="0" smtClean="0"/>
              <a:t> u</a:t>
            </a:r>
            <a:r>
              <a:rPr lang="es-419" dirty="0" smtClean="0"/>
              <a:t>no de los principales objetivos de MDA es separar el diseño de la arquitectura y de las tecnologías de construcción, facilitando que el diseño y la arquitectura puedan ser alterados independientemente.</a:t>
            </a:r>
          </a:p>
          <a:p>
            <a:r>
              <a:rPr lang="de-CH" dirty="0" smtClean="0"/>
              <a:t>INTERLIS </a:t>
            </a:r>
            <a:r>
              <a:rPr lang="de-CH" dirty="0" err="1" smtClean="0"/>
              <a:t>cumple</a:t>
            </a:r>
            <a:r>
              <a:rPr lang="de-CH" dirty="0" smtClean="0"/>
              <a:t> </a:t>
            </a:r>
            <a:r>
              <a:rPr lang="de-CH" dirty="0" err="1" smtClean="0"/>
              <a:t>exactamente</a:t>
            </a:r>
            <a:r>
              <a:rPr lang="de-CH" dirty="0" smtClean="0"/>
              <a:t> </a:t>
            </a:r>
            <a:r>
              <a:rPr lang="de-CH" dirty="0" err="1" smtClean="0"/>
              <a:t>con</a:t>
            </a:r>
            <a:r>
              <a:rPr lang="de-CH" dirty="0" smtClean="0"/>
              <a:t> </a:t>
            </a:r>
            <a:r>
              <a:rPr lang="de-CH" dirty="0" err="1" smtClean="0"/>
              <a:t>ese</a:t>
            </a:r>
            <a:r>
              <a:rPr lang="de-CH" baseline="0" dirty="0" smtClean="0"/>
              <a:t> </a:t>
            </a:r>
            <a:r>
              <a:rPr lang="de-CH" baseline="0" dirty="0" err="1" smtClean="0"/>
              <a:t>enfoque</a:t>
            </a:r>
            <a:r>
              <a:rPr lang="de-CH" baseline="0" dirty="0" smtClean="0"/>
              <a:t> </a:t>
            </a:r>
            <a:r>
              <a:rPr lang="de-CH" baseline="0" dirty="0" err="1" smtClean="0"/>
              <a:t>definido</a:t>
            </a:r>
            <a:r>
              <a:rPr lang="de-CH" baseline="0" dirty="0" smtClean="0"/>
              <a:t> </a:t>
            </a:r>
            <a:r>
              <a:rPr lang="de-CH" baseline="0" dirty="0" err="1" smtClean="0"/>
              <a:t>con</a:t>
            </a:r>
            <a:r>
              <a:rPr lang="de-CH" baseline="0" dirty="0" smtClean="0"/>
              <a:t> la MDA.</a:t>
            </a:r>
            <a:endParaRPr lang="es-419" dirty="0"/>
          </a:p>
        </p:txBody>
      </p:sp>
      <p:sp>
        <p:nvSpPr>
          <p:cNvPr id="4" name="Foliennummernplatzhalter 3"/>
          <p:cNvSpPr>
            <a:spLocks noGrp="1"/>
          </p:cNvSpPr>
          <p:nvPr>
            <p:ph type="sldNum" sz="quarter" idx="10"/>
          </p:nvPr>
        </p:nvSpPr>
        <p:spPr/>
        <p:txBody>
          <a:bodyPr/>
          <a:lstStyle/>
          <a:p>
            <a:fld id="{46F42909-11A9-404D-AB3E-41EA306ABD90}" type="slidenum">
              <a:rPr lang="es-419" smtClean="0"/>
              <a:t>10</a:t>
            </a:fld>
            <a:endParaRPr lang="es-419"/>
          </a:p>
        </p:txBody>
      </p:sp>
    </p:spTree>
    <p:extLst>
      <p:ext uri="{BB962C8B-B14F-4D97-AF65-F5344CB8AC3E}">
        <p14:creationId xmlns:p14="http://schemas.microsoft.com/office/powerpoint/2010/main" val="327878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9BF3FDD-3225-45CE-B27F-E728EF9ED264}" type="datetimeFigureOut">
              <a:rPr lang="es-HN" smtClean="0"/>
              <a:pPr/>
              <a:t>26/3/2017</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332045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9BF3FDD-3225-45CE-B27F-E728EF9ED264}" type="datetimeFigureOut">
              <a:rPr lang="es-HN" smtClean="0"/>
              <a:pPr/>
              <a:t>26/3/2017</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293556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9BF3FDD-3225-45CE-B27F-E728EF9ED264}" type="datetimeFigureOut">
              <a:rPr lang="es-HN" smtClean="0"/>
              <a:pPr/>
              <a:t>26/3/2017</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183763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9BF3FDD-3225-45CE-B27F-E728EF9ED264}" type="datetimeFigureOut">
              <a:rPr lang="es-HN" smtClean="0"/>
              <a:pPr/>
              <a:t>26/3/2017</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372017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9BF3FDD-3225-45CE-B27F-E728EF9ED264}" type="datetimeFigureOut">
              <a:rPr lang="es-HN" smtClean="0"/>
              <a:pPr/>
              <a:t>26/3/2017</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178101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9BF3FDD-3225-45CE-B27F-E728EF9ED264}" type="datetimeFigureOut">
              <a:rPr lang="es-HN" smtClean="0"/>
              <a:pPr/>
              <a:t>26/3/2017</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98142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9BF3FDD-3225-45CE-B27F-E728EF9ED264}" type="datetimeFigureOut">
              <a:rPr lang="es-HN" smtClean="0"/>
              <a:pPr/>
              <a:t>26/3/2017</a:t>
            </a:fld>
            <a:endParaRPr lang="es-HN"/>
          </a:p>
        </p:txBody>
      </p:sp>
      <p:sp>
        <p:nvSpPr>
          <p:cNvPr id="8" name="Footer Placeholder 7"/>
          <p:cNvSpPr>
            <a:spLocks noGrp="1"/>
          </p:cNvSpPr>
          <p:nvPr>
            <p:ph type="ftr" sz="quarter" idx="11"/>
          </p:nvPr>
        </p:nvSpPr>
        <p:spPr/>
        <p:txBody>
          <a:bodyPr/>
          <a:lstStyle/>
          <a:p>
            <a:endParaRPr lang="es-HN"/>
          </a:p>
        </p:txBody>
      </p:sp>
      <p:sp>
        <p:nvSpPr>
          <p:cNvPr id="9" name="Slide Number Placeholder 8"/>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4125697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9BF3FDD-3225-45CE-B27F-E728EF9ED264}" type="datetimeFigureOut">
              <a:rPr lang="es-HN" smtClean="0"/>
              <a:pPr/>
              <a:t>26/3/2017</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278116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F3FDD-3225-45CE-B27F-E728EF9ED264}" type="datetimeFigureOut">
              <a:rPr lang="es-HN" smtClean="0"/>
              <a:pPr/>
              <a:t>26/3/2017</a:t>
            </a:fld>
            <a:endParaRPr lang="es-HN"/>
          </a:p>
        </p:txBody>
      </p:sp>
      <p:sp>
        <p:nvSpPr>
          <p:cNvPr id="3" name="Footer Placeholder 2"/>
          <p:cNvSpPr>
            <a:spLocks noGrp="1"/>
          </p:cNvSpPr>
          <p:nvPr>
            <p:ph type="ftr" sz="quarter" idx="11"/>
          </p:nvPr>
        </p:nvSpPr>
        <p:spPr/>
        <p:txBody>
          <a:bodyPr/>
          <a:lstStyle/>
          <a:p>
            <a:endParaRPr lang="es-HN"/>
          </a:p>
        </p:txBody>
      </p:sp>
      <p:sp>
        <p:nvSpPr>
          <p:cNvPr id="4" name="Slide Number Placeholder 3"/>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30353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9BF3FDD-3225-45CE-B27F-E728EF9ED264}" type="datetimeFigureOut">
              <a:rPr lang="es-HN" smtClean="0"/>
              <a:pPr/>
              <a:t>26/3/2017</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34916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9BF3FDD-3225-45CE-B27F-E728EF9ED264}" type="datetimeFigureOut">
              <a:rPr lang="es-HN" smtClean="0"/>
              <a:pPr/>
              <a:t>26/3/2017</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4A415A54-0E6F-42F5-ACE6-DBA0E1C56B26}" type="slidenum">
              <a:rPr lang="es-HN" smtClean="0"/>
              <a:pPr/>
              <a:t>‹Nr.›</a:t>
            </a:fld>
            <a:endParaRPr lang="es-HN"/>
          </a:p>
        </p:txBody>
      </p:sp>
    </p:spTree>
    <p:extLst>
      <p:ext uri="{BB962C8B-B14F-4D97-AF65-F5344CB8AC3E}">
        <p14:creationId xmlns:p14="http://schemas.microsoft.com/office/powerpoint/2010/main" val="347783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F3FDD-3225-45CE-B27F-E728EF9ED264}" type="datetimeFigureOut">
              <a:rPr lang="es-HN" smtClean="0"/>
              <a:pPr/>
              <a:t>26/3/2017</a:t>
            </a:fld>
            <a:endParaRPr lang="es-H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H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415A54-0E6F-42F5-ACE6-DBA0E1C56B26}" type="slidenum">
              <a:rPr lang="es-HN" smtClean="0"/>
              <a:pPr/>
              <a:t>‹Nr.›</a:t>
            </a:fld>
            <a:endParaRPr lang="es-HN"/>
          </a:p>
        </p:txBody>
      </p:sp>
    </p:spTree>
    <p:extLst>
      <p:ext uri="{BB962C8B-B14F-4D97-AF65-F5344CB8AC3E}">
        <p14:creationId xmlns:p14="http://schemas.microsoft.com/office/powerpoint/2010/main" val="37911266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www.omg.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4.png"/><Relationship Id="rId3" Type="http://schemas.openxmlformats.org/officeDocument/2006/relationships/notesSlide" Target="../notesSlides/notesSlide17.xml"/><Relationship Id="rId7" Type="http://schemas.openxmlformats.org/officeDocument/2006/relationships/oleObject" Target="../embeddings/oleObject1.bin"/><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image" Target="../media/image35.emf"/><Relationship Id="rId10" Type="http://schemas.openxmlformats.org/officeDocument/2006/relationships/image" Target="../media/image31.png"/><Relationship Id="rId4" Type="http://schemas.openxmlformats.org/officeDocument/2006/relationships/image" Target="../media/image27.wmf"/><Relationship Id="rId9" Type="http://schemas.openxmlformats.org/officeDocument/2006/relationships/image" Target="../media/image30.png"/><Relationship Id="rId1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20.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clrChange>
              <a:clrFrom>
                <a:srgbClr val="FFFFFF"/>
              </a:clrFrom>
              <a:clrTo>
                <a:srgbClr val="FFFFFF">
                  <a:alpha val="0"/>
                </a:srgbClr>
              </a:clrTo>
            </a:clrChange>
          </a:blip>
          <a:stretch>
            <a:fillRect/>
          </a:stretch>
        </p:blipFill>
        <p:spPr>
          <a:xfrm>
            <a:off x="196495" y="77964"/>
            <a:ext cx="3069219" cy="2462583"/>
          </a:xfrm>
          <a:prstGeom prst="rect">
            <a:avLst/>
          </a:prstGeom>
          <a:noFill/>
          <a:ln>
            <a:noFill/>
          </a:ln>
        </p:spPr>
      </p:pic>
      <p:cxnSp>
        <p:nvCxnSpPr>
          <p:cNvPr id="27" name="Conector recto 26"/>
          <p:cNvCxnSpPr/>
          <p:nvPr/>
        </p:nvCxnSpPr>
        <p:spPr>
          <a:xfrm>
            <a:off x="-2" y="6078499"/>
            <a:ext cx="9144001" cy="0"/>
          </a:xfrm>
          <a:prstGeom prst="line">
            <a:avLst/>
          </a:prstGeom>
          <a:ln w="57150">
            <a:solidFill>
              <a:srgbClr val="00B0F0"/>
            </a:solidFill>
          </a:ln>
        </p:spPr>
        <p:style>
          <a:lnRef idx="2">
            <a:schemeClr val="accent5"/>
          </a:lnRef>
          <a:fillRef idx="0">
            <a:schemeClr val="accent5"/>
          </a:fillRef>
          <a:effectRef idx="1">
            <a:schemeClr val="accent5"/>
          </a:effectRef>
          <a:fontRef idx="minor">
            <a:schemeClr val="tx1"/>
          </a:fontRef>
        </p:style>
      </p:cxnSp>
      <p:grpSp>
        <p:nvGrpSpPr>
          <p:cNvPr id="20" name="Grupo 19"/>
          <p:cNvGrpSpPr/>
          <p:nvPr/>
        </p:nvGrpSpPr>
        <p:grpSpPr>
          <a:xfrm>
            <a:off x="1" y="0"/>
            <a:ext cx="160265" cy="6857999"/>
            <a:chOff x="15628" y="1200341"/>
            <a:chExt cx="154800" cy="4551966"/>
          </a:xfrm>
        </p:grpSpPr>
        <p:sp>
          <p:nvSpPr>
            <p:cNvPr id="19" name="Rectángulo 18"/>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2" name="Rectángulo 41"/>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Rectángulo 42"/>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pic>
        <p:nvPicPr>
          <p:cNvPr id="16" name="Imagen 15"/>
          <p:cNvPicPr>
            <a:picLocks noChangeAspect="1"/>
          </p:cNvPicPr>
          <p:nvPr/>
        </p:nvPicPr>
        <p:blipFill>
          <a:blip r:embed="rId3" cstate="print">
            <a:clrChange>
              <a:clrFrom>
                <a:srgbClr val="FFFFFF"/>
              </a:clrFrom>
              <a:clrTo>
                <a:srgbClr val="FFFFFF">
                  <a:alpha val="0"/>
                </a:srgbClr>
              </a:clrTo>
            </a:clrChange>
          </a:blip>
          <a:stretch>
            <a:fillRect/>
          </a:stretch>
        </p:blipFill>
        <p:spPr>
          <a:xfrm>
            <a:off x="2817830" y="-1"/>
            <a:ext cx="6340396" cy="3349955"/>
          </a:xfrm>
          <a:prstGeom prst="rect">
            <a:avLst/>
          </a:prstGeom>
        </p:spPr>
      </p:pic>
      <p:sp>
        <p:nvSpPr>
          <p:cNvPr id="3" name="Subtítulo 2"/>
          <p:cNvSpPr>
            <a:spLocks noGrp="1"/>
          </p:cNvSpPr>
          <p:nvPr>
            <p:ph type="subTitle" idx="1"/>
          </p:nvPr>
        </p:nvSpPr>
        <p:spPr>
          <a:xfrm>
            <a:off x="805070" y="2174926"/>
            <a:ext cx="7603434" cy="2452254"/>
          </a:xfrm>
          <a:solidFill>
            <a:schemeClr val="accent1">
              <a:lumMod val="20000"/>
              <a:lumOff val="80000"/>
            </a:schemeClr>
          </a:solidFill>
          <a:ln w="57150">
            <a:solidFill>
              <a:schemeClr val="bg1"/>
            </a:solidFill>
          </a:ln>
          <a:effectLst>
            <a:glow rad="63500">
              <a:schemeClr val="accent3">
                <a:satMod val="175000"/>
                <a:alpha val="40000"/>
              </a:schemeClr>
            </a:glow>
          </a:effectLst>
        </p:spPr>
        <p:txBody>
          <a:bodyPr>
            <a:noAutofit/>
          </a:bodyPr>
          <a:lstStyle/>
          <a:p>
            <a:endParaRPr lang="es-HN" sz="3200" b="1" dirty="0">
              <a:latin typeface="HelveticaNeue LT 45 Light" panose="020B0404020002020204" pitchFamily="34" charset="0"/>
            </a:endParaRPr>
          </a:p>
          <a:p>
            <a:r>
              <a:rPr lang="es-HN" sz="3200" b="1" dirty="0">
                <a:latin typeface="HelveticaNeue LT 45 Light" panose="020B0404020002020204" pitchFamily="34" charset="0"/>
              </a:rPr>
              <a:t>Una herramienta para implementar la ISO 19152:2012 </a:t>
            </a:r>
          </a:p>
        </p:txBody>
      </p:sp>
      <p:sp>
        <p:nvSpPr>
          <p:cNvPr id="22" name="Título 1"/>
          <p:cNvSpPr txBox="1">
            <a:spLocks/>
          </p:cNvSpPr>
          <p:nvPr/>
        </p:nvSpPr>
        <p:spPr>
          <a:xfrm>
            <a:off x="0" y="820615"/>
            <a:ext cx="9158226" cy="1707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HN" sz="7200" dirty="0">
                <a:effectLst>
                  <a:glow rad="139700">
                    <a:schemeClr val="bg1">
                      <a:alpha val="40000"/>
                    </a:schemeClr>
                  </a:glow>
                </a:effectLst>
                <a:latin typeface="Helvetica CE 55 Roman" panose="02000503040000020004" pitchFamily="2" charset="0"/>
              </a:rPr>
              <a:t>INTERLIS</a:t>
            </a:r>
            <a:endParaRPr lang="es-HN" sz="7200" b="1" dirty="0">
              <a:effectLst>
                <a:glow rad="139700">
                  <a:schemeClr val="bg1">
                    <a:alpha val="40000"/>
                  </a:schemeClr>
                </a:glow>
              </a:effectLst>
              <a:latin typeface="Helvetica CE 55 Roman" panose="02000503040000020004" pitchFamily="2" charset="0"/>
            </a:endParaRPr>
          </a:p>
        </p:txBody>
      </p:sp>
      <p:pic>
        <p:nvPicPr>
          <p:cNvPr id="7170" name="Picture 2" descr="https://static.wixstatic.com/media/c9a336_f17dfb672a8a465991c6a5ba3708cfd4~mv2.png/v1/fill/w_580,h_100,al_c,usm_0.66_1.00_0.01/c9a336_f17dfb672a8a465991c6a5ba3708cfd4~mv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218" y="6156694"/>
            <a:ext cx="4042276" cy="69694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Imagen 7"/>
          <p:cNvPicPr>
            <a:picLocks noChangeAspect="1"/>
          </p:cNvPicPr>
          <p:nvPr/>
        </p:nvPicPr>
        <p:blipFill>
          <a:blip r:embed="rId5" cstate="print"/>
          <a:stretch>
            <a:fillRect/>
          </a:stretch>
        </p:blipFill>
        <p:spPr>
          <a:xfrm>
            <a:off x="6823482" y="6111338"/>
            <a:ext cx="2305225" cy="746661"/>
          </a:xfrm>
          <a:prstGeom prst="rect">
            <a:avLst/>
          </a:prstGeom>
        </p:spPr>
      </p:pic>
      <p:cxnSp>
        <p:nvCxnSpPr>
          <p:cNvPr id="38" name="Conector recto 37"/>
          <p:cNvCxnSpPr/>
          <p:nvPr/>
        </p:nvCxnSpPr>
        <p:spPr>
          <a:xfrm flipV="1">
            <a:off x="2453530" y="6156694"/>
            <a:ext cx="0" cy="673500"/>
          </a:xfrm>
          <a:prstGeom prst="line">
            <a:avLst/>
          </a:prstGeom>
          <a:ln w="28575">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40" name="Conector recto 39"/>
          <p:cNvCxnSpPr/>
          <p:nvPr/>
        </p:nvCxnSpPr>
        <p:spPr>
          <a:xfrm flipV="1">
            <a:off x="6605430" y="6156694"/>
            <a:ext cx="0" cy="673500"/>
          </a:xfrm>
          <a:prstGeom prst="line">
            <a:avLst/>
          </a:prstGeom>
          <a:ln w="28575">
            <a:solidFill>
              <a:srgbClr val="00B0F0"/>
            </a:solidFill>
          </a:ln>
        </p:spPr>
        <p:style>
          <a:lnRef idx="2">
            <a:schemeClr val="accent5"/>
          </a:lnRef>
          <a:fillRef idx="0">
            <a:schemeClr val="accent5"/>
          </a:fillRef>
          <a:effectRef idx="1">
            <a:schemeClr val="accent5"/>
          </a:effectRef>
          <a:fontRef idx="minor">
            <a:schemeClr val="tx1"/>
          </a:fontRef>
        </p:style>
      </p:cxnSp>
      <p:pic>
        <p:nvPicPr>
          <p:cNvPr id="5" name="Imagen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9297" y="1087436"/>
            <a:ext cx="973138" cy="943153"/>
          </a:xfrm>
          <a:prstGeom prst="rect">
            <a:avLst/>
          </a:prstGeom>
        </p:spPr>
      </p:pic>
      <p:pic>
        <p:nvPicPr>
          <p:cNvPr id="23" name="Picture 2" descr="http://www.interlis.ch/img/interli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962" y="6156694"/>
            <a:ext cx="1435808" cy="6102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64916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a:off x="1074057" y="-137690"/>
            <a:ext cx="7547851"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la Solución</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6" y="120990"/>
            <a:ext cx="8556161" cy="1325563"/>
          </a:xfrm>
        </p:spPr>
        <p:txBody>
          <a:bodyPr>
            <a:normAutofit/>
          </a:bodyPr>
          <a:lstStyle/>
          <a:p>
            <a:r>
              <a:rPr lang="es-HN" sz="2800" b="1" dirty="0">
                <a:latin typeface="HelveticaNeue LT 45 Light" panose="020B0404020002020204" pitchFamily="34" charset="0"/>
              </a:rPr>
              <a:t>Pero que es </a:t>
            </a:r>
            <a:r>
              <a:rPr lang="es-HN" sz="2800" b="1" i="1" dirty="0">
                <a:latin typeface="HelveticaNeue LT 45 Light" panose="020B0404020002020204" pitchFamily="34" charset="0"/>
              </a:rPr>
              <a:t>Arquitectura Basada en Modelos </a:t>
            </a:r>
            <a:r>
              <a:rPr lang="es-HN" sz="2800" b="1" dirty="0">
                <a:latin typeface="HelveticaNeue LT 45 Light" panose="020B0404020002020204" pitchFamily="34" charset="0"/>
              </a:rPr>
              <a:t>(MDA)?</a:t>
            </a:r>
          </a:p>
        </p:txBody>
      </p:sp>
      <p:sp>
        <p:nvSpPr>
          <p:cNvPr id="2" name="CuadroTexto 1"/>
          <p:cNvSpPr txBox="1"/>
          <p:nvPr/>
        </p:nvSpPr>
        <p:spPr>
          <a:xfrm>
            <a:off x="3156398" y="1602768"/>
            <a:ext cx="5465509" cy="3970318"/>
          </a:xfrm>
          <a:prstGeom prst="rect">
            <a:avLst/>
          </a:prstGeom>
          <a:noFill/>
        </p:spPr>
        <p:txBody>
          <a:bodyPr wrap="square" rtlCol="0">
            <a:spAutoFit/>
          </a:bodyPr>
          <a:lstStyle/>
          <a:p>
            <a:pPr marL="285750" indent="-285750">
              <a:buFont typeface="Arial"/>
              <a:buChar char="•"/>
            </a:pPr>
            <a:r>
              <a:rPr lang="es-ES_tradnl" dirty="0"/>
              <a:t>Propuesto y patrocinado por el </a:t>
            </a:r>
            <a:r>
              <a:rPr lang="es-ES_tradnl" b="1" dirty="0" err="1"/>
              <a:t>Object</a:t>
            </a:r>
            <a:r>
              <a:rPr lang="es-ES_tradnl" b="1" dirty="0"/>
              <a:t> Management Group </a:t>
            </a:r>
            <a:r>
              <a:rPr lang="es-ES_tradnl" dirty="0"/>
              <a:t>(</a:t>
            </a:r>
            <a:r>
              <a:rPr lang="es-ES_tradnl" dirty="0">
                <a:hlinkClick r:id="rId3"/>
              </a:rPr>
              <a:t>www.omg.org</a:t>
            </a:r>
            <a:r>
              <a:rPr lang="es-ES_tradnl" dirty="0"/>
              <a:t>)</a:t>
            </a:r>
          </a:p>
          <a:p>
            <a:pPr marL="285750" indent="-285750">
              <a:buFont typeface="Arial"/>
              <a:buChar char="•"/>
            </a:pPr>
            <a:endParaRPr lang="es-ES_tradnl" dirty="0"/>
          </a:p>
          <a:p>
            <a:pPr marL="285750" indent="-285750">
              <a:buFont typeface="Arial"/>
              <a:buChar char="•"/>
            </a:pPr>
            <a:r>
              <a:rPr lang="pt-BR" b="1" dirty="0" err="1"/>
              <a:t>Arquitectura</a:t>
            </a:r>
            <a:r>
              <a:rPr lang="pt-BR" b="1" dirty="0"/>
              <a:t> dirigida por modelos</a:t>
            </a:r>
            <a:r>
              <a:rPr lang="pt-BR" dirty="0"/>
              <a:t> (</a:t>
            </a:r>
            <a:r>
              <a:rPr lang="pt-BR" i="1" dirty="0" err="1"/>
              <a:t>Model-Driven</a:t>
            </a:r>
            <a:r>
              <a:rPr lang="pt-BR" i="1" dirty="0"/>
              <a:t> </a:t>
            </a:r>
            <a:r>
              <a:rPr lang="pt-BR" i="1" dirty="0" err="1"/>
              <a:t>Architecture</a:t>
            </a:r>
            <a:r>
              <a:rPr lang="pt-BR" dirty="0"/>
              <a:t> o </a:t>
            </a:r>
            <a:r>
              <a:rPr lang="pt-BR" b="1" dirty="0"/>
              <a:t>MDA</a:t>
            </a:r>
            <a:r>
              <a:rPr lang="pt-BR" dirty="0"/>
              <a:t>)</a:t>
            </a:r>
          </a:p>
          <a:p>
            <a:endParaRPr lang="pt-BR" dirty="0"/>
          </a:p>
          <a:p>
            <a:pPr marL="285750" indent="-285750">
              <a:buFont typeface="Arial"/>
              <a:buChar char="•"/>
            </a:pPr>
            <a:r>
              <a:rPr lang="es-ES_tradnl" b="1" dirty="0"/>
              <a:t>Modelo independiente de la plataforma</a:t>
            </a:r>
            <a:r>
              <a:rPr lang="es-ES_tradnl" dirty="0"/>
              <a:t> (</a:t>
            </a:r>
            <a:r>
              <a:rPr lang="es-ES_tradnl" i="1" dirty="0" err="1"/>
              <a:t>Platform-Independent</a:t>
            </a:r>
            <a:r>
              <a:rPr lang="es-ES_tradnl" i="1" dirty="0"/>
              <a:t> </a:t>
            </a:r>
            <a:r>
              <a:rPr lang="es-ES_tradnl" i="1" dirty="0" err="1"/>
              <a:t>Model</a:t>
            </a:r>
            <a:r>
              <a:rPr lang="es-ES_tradnl" dirty="0"/>
              <a:t> o </a:t>
            </a:r>
            <a:r>
              <a:rPr lang="es-ES_tradnl" b="1" dirty="0"/>
              <a:t>PIM</a:t>
            </a:r>
            <a:r>
              <a:rPr lang="es-ES_tradnl" dirty="0"/>
              <a:t>)</a:t>
            </a:r>
          </a:p>
          <a:p>
            <a:pPr marL="285750" indent="-285750">
              <a:buFont typeface="Arial"/>
              <a:buChar char="•"/>
            </a:pPr>
            <a:endParaRPr lang="es-ES_tradnl" dirty="0"/>
          </a:p>
          <a:p>
            <a:pPr marL="285750" indent="-285750">
              <a:buFont typeface="Arial"/>
              <a:buChar char="•"/>
            </a:pPr>
            <a:r>
              <a:rPr lang="es-ES_tradnl" dirty="0"/>
              <a:t>El modelo PIM puede traducirse entonces a uno o más </a:t>
            </a:r>
            <a:r>
              <a:rPr lang="es-ES_tradnl" b="1" dirty="0"/>
              <a:t>modelos específicos de la plataforma</a:t>
            </a:r>
            <a:r>
              <a:rPr lang="es-ES_tradnl" dirty="0"/>
              <a:t> (</a:t>
            </a:r>
            <a:r>
              <a:rPr lang="es-ES_tradnl" i="1" dirty="0" err="1"/>
              <a:t>Platform-Specific</a:t>
            </a:r>
            <a:r>
              <a:rPr lang="es-ES_tradnl" i="1" dirty="0"/>
              <a:t> </a:t>
            </a:r>
            <a:r>
              <a:rPr lang="es-ES_tradnl" i="1" dirty="0" err="1"/>
              <a:t>Models</a:t>
            </a:r>
            <a:r>
              <a:rPr lang="es-ES_tradnl" dirty="0"/>
              <a:t> o </a:t>
            </a:r>
            <a:r>
              <a:rPr lang="es-ES_tradnl" b="1" dirty="0"/>
              <a:t>PSM</a:t>
            </a:r>
            <a:r>
              <a:rPr lang="es-ES_tradnl" dirty="0"/>
              <a:t>) </a:t>
            </a:r>
          </a:p>
          <a:p>
            <a:pPr marL="285750" indent="-285750">
              <a:buFont typeface="Arial"/>
              <a:buChar char="•"/>
            </a:pPr>
            <a:endParaRPr lang="es-ES_tradnl" dirty="0"/>
          </a:p>
          <a:p>
            <a:pPr marL="285750" indent="-285750">
              <a:buFont typeface="Arial"/>
              <a:buChar char="•"/>
            </a:pPr>
            <a:endParaRPr lang="es-ES" dirty="0"/>
          </a:p>
        </p:txBody>
      </p:sp>
      <p:pic>
        <p:nvPicPr>
          <p:cNvPr id="3" name="Imagen 2"/>
          <p:cNvPicPr>
            <a:picLocks noChangeAspect="1"/>
          </p:cNvPicPr>
          <p:nvPr/>
        </p:nvPicPr>
        <p:blipFill rotWithShape="1">
          <a:blip r:embed="rId4"/>
          <a:srcRect r="58472"/>
          <a:stretch/>
        </p:blipFill>
        <p:spPr>
          <a:xfrm>
            <a:off x="569210" y="1885906"/>
            <a:ext cx="2513209" cy="3363945"/>
          </a:xfrm>
          <a:prstGeom prst="rect">
            <a:avLst/>
          </a:prstGeom>
        </p:spPr>
      </p:pic>
    </p:spTree>
    <p:extLst>
      <p:ext uri="{BB962C8B-B14F-4D97-AF65-F5344CB8AC3E}">
        <p14:creationId xmlns:p14="http://schemas.microsoft.com/office/powerpoint/2010/main" val="2237333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ítulo 1"/>
          <p:cNvSpPr txBox="1">
            <a:spLocks/>
          </p:cNvSpPr>
          <p:nvPr/>
        </p:nvSpPr>
        <p:spPr>
          <a:xfrm>
            <a:off x="899886" y="-137690"/>
            <a:ext cx="7895771"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qué no es?</a:t>
            </a:r>
            <a:endParaRPr lang="es-HN" sz="11500" b="1" dirty="0">
              <a:solidFill>
                <a:srgbClr val="FBFBFB"/>
              </a:solidFill>
              <a:effectLst>
                <a:glow rad="127000">
                  <a:srgbClr val="C7C7C7">
                    <a:alpha val="27000"/>
                  </a:srgbClr>
                </a:glow>
              </a:effectLst>
            </a:endParaRPr>
          </a:p>
        </p:txBody>
      </p:sp>
      <p:grpSp>
        <p:nvGrpSpPr>
          <p:cNvPr id="48" name="Grupo 47"/>
          <p:cNvGrpSpPr/>
          <p:nvPr/>
        </p:nvGrpSpPr>
        <p:grpSpPr>
          <a:xfrm>
            <a:off x="1" y="0"/>
            <a:ext cx="160265" cy="6857999"/>
            <a:chOff x="15628" y="1200341"/>
            <a:chExt cx="154800" cy="4551966"/>
          </a:xfrm>
        </p:grpSpPr>
        <p:sp>
          <p:nvSpPr>
            <p:cNvPr id="49" name="Rectángulo 48"/>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8" name="Rectángulo 5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Rectángulo 5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60" name="Título 9"/>
          <p:cNvSpPr>
            <a:spLocks noGrp="1"/>
          </p:cNvSpPr>
          <p:nvPr>
            <p:ph type="title"/>
          </p:nvPr>
        </p:nvSpPr>
        <p:spPr>
          <a:xfrm>
            <a:off x="286897" y="120990"/>
            <a:ext cx="7886700" cy="1325563"/>
          </a:xfrm>
        </p:spPr>
        <p:txBody>
          <a:bodyPr>
            <a:normAutofit/>
          </a:bodyPr>
          <a:lstStyle/>
          <a:p>
            <a:r>
              <a:rPr lang="es-HN" sz="2800" b="1" dirty="0">
                <a:latin typeface="HelveticaNeue LT 45 Light" panose="020B0404020002020204" pitchFamily="34" charset="0"/>
              </a:rPr>
              <a:t>Y qué no es INTERLIS</a:t>
            </a:r>
            <a:endParaRPr lang="es-HN" sz="2800" b="1" dirty="0">
              <a:solidFill>
                <a:schemeClr val="accent1">
                  <a:lumMod val="75000"/>
                </a:schemeClr>
              </a:solidFill>
              <a:effectLst>
                <a:glow rad="63500">
                  <a:schemeClr val="accent1">
                    <a:satMod val="175000"/>
                    <a:alpha val="40000"/>
                  </a:schemeClr>
                </a:glow>
              </a:effectLst>
              <a:latin typeface="HelveticaNeue LT 45 Light" panose="020B0404020002020204" pitchFamily="34" charset="0"/>
            </a:endParaRPr>
          </a:p>
        </p:txBody>
      </p:sp>
      <p:sp>
        <p:nvSpPr>
          <p:cNvPr id="34" name="Rectangle 43"/>
          <p:cNvSpPr>
            <a:spLocks noChangeArrowheads="1"/>
          </p:cNvSpPr>
          <p:nvPr/>
        </p:nvSpPr>
        <p:spPr bwMode="auto">
          <a:xfrm>
            <a:off x="286897" y="2428407"/>
            <a:ext cx="8857103" cy="3819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2075" tIns="46038" rIns="92075" bIns="46038"/>
          <a:lstStyle>
            <a:lvl1pPr marL="342900" indent="-342900">
              <a:defRPr sz="2000">
                <a:solidFill>
                  <a:schemeClr val="tx1"/>
                </a:solidFill>
                <a:latin typeface="Wingdings" panose="05000000000000000000" pitchFamily="2" charset="2"/>
              </a:defRPr>
            </a:lvl1pPr>
            <a:lvl2pPr marL="742950" indent="-285750">
              <a:defRPr sz="2000">
                <a:solidFill>
                  <a:schemeClr val="tx1"/>
                </a:solidFill>
                <a:latin typeface="Wingdings" panose="05000000000000000000" pitchFamily="2" charset="2"/>
              </a:defRPr>
            </a:lvl2pPr>
            <a:lvl3pPr marL="1143000" indent="-228600">
              <a:defRPr sz="2000">
                <a:solidFill>
                  <a:schemeClr val="tx1"/>
                </a:solidFill>
                <a:latin typeface="Wingdings" panose="05000000000000000000" pitchFamily="2" charset="2"/>
              </a:defRPr>
            </a:lvl3pPr>
            <a:lvl4pPr marL="1600200" indent="-228600">
              <a:defRPr sz="2000">
                <a:solidFill>
                  <a:schemeClr val="tx1"/>
                </a:solidFill>
                <a:latin typeface="Wingdings" panose="05000000000000000000" pitchFamily="2" charset="2"/>
              </a:defRPr>
            </a:lvl4pPr>
            <a:lvl5pPr marL="2057400" indent="-228600">
              <a:defRPr sz="2000">
                <a:solidFill>
                  <a:schemeClr val="tx1"/>
                </a:solidFill>
                <a:latin typeface="Wingdings" panose="05000000000000000000" pitchFamily="2" charset="2"/>
              </a:defRPr>
            </a:lvl5pPr>
            <a:lvl6pPr marL="2514600" indent="-228600" eaLnBrk="0" fontAlgn="base" hangingPunct="0">
              <a:spcBef>
                <a:spcPct val="0"/>
              </a:spcBef>
              <a:spcAft>
                <a:spcPct val="0"/>
              </a:spcAft>
              <a:defRPr sz="2000">
                <a:solidFill>
                  <a:schemeClr val="tx1"/>
                </a:solidFill>
                <a:latin typeface="Wingdings" panose="05000000000000000000" pitchFamily="2" charset="2"/>
              </a:defRPr>
            </a:lvl6pPr>
            <a:lvl7pPr marL="2971800" indent="-228600" eaLnBrk="0" fontAlgn="base" hangingPunct="0">
              <a:spcBef>
                <a:spcPct val="0"/>
              </a:spcBef>
              <a:spcAft>
                <a:spcPct val="0"/>
              </a:spcAft>
              <a:defRPr sz="2000">
                <a:solidFill>
                  <a:schemeClr val="tx1"/>
                </a:solidFill>
                <a:latin typeface="Wingdings" panose="05000000000000000000" pitchFamily="2" charset="2"/>
              </a:defRPr>
            </a:lvl7pPr>
            <a:lvl8pPr marL="3429000" indent="-228600" eaLnBrk="0" fontAlgn="base" hangingPunct="0">
              <a:spcBef>
                <a:spcPct val="0"/>
              </a:spcBef>
              <a:spcAft>
                <a:spcPct val="0"/>
              </a:spcAft>
              <a:defRPr sz="2000">
                <a:solidFill>
                  <a:schemeClr val="tx1"/>
                </a:solidFill>
                <a:latin typeface="Wingdings" panose="05000000000000000000" pitchFamily="2" charset="2"/>
              </a:defRPr>
            </a:lvl8pPr>
            <a:lvl9pPr marL="3886200" indent="-228600" eaLnBrk="0" fontAlgn="base" hangingPunct="0">
              <a:spcBef>
                <a:spcPct val="0"/>
              </a:spcBef>
              <a:spcAft>
                <a:spcPct val="0"/>
              </a:spcAft>
              <a:defRPr sz="2000">
                <a:solidFill>
                  <a:schemeClr val="tx1"/>
                </a:solidFill>
                <a:latin typeface="Wingdings" panose="05000000000000000000" pitchFamily="2" charset="2"/>
              </a:defRPr>
            </a:lvl9pPr>
          </a:lstStyle>
          <a:p>
            <a:pPr marL="0" indent="0">
              <a:spcBef>
                <a:spcPts val="1200"/>
              </a:spcBef>
              <a:buClr>
                <a:schemeClr val="accent2"/>
              </a:buClr>
              <a:buSzPct val="75000"/>
            </a:pPr>
            <a:r>
              <a:rPr lang="de-CH" sz="8800" b="1" dirty="0">
                <a:solidFill>
                  <a:srgbClr val="FF0000"/>
                </a:solidFill>
                <a:latin typeface="HelveticaNeue LT 45 Light" panose="020B0404020002020204" pitchFamily="34" charset="0"/>
                <a:cs typeface="Arial" panose="020B0604020202020204" pitchFamily="34" charset="0"/>
              </a:rPr>
              <a:t>  No</a:t>
            </a:r>
            <a:r>
              <a:rPr lang="de-CH" sz="7200" b="1" dirty="0">
                <a:latin typeface="HelveticaNeue LT 45 Light" panose="020B0404020002020204" pitchFamily="34" charset="0"/>
                <a:cs typeface="Arial" panose="020B0604020202020204" pitchFamily="34" charset="0"/>
              </a:rPr>
              <a:t> </a:t>
            </a:r>
            <a:r>
              <a:rPr lang="de-CH" sz="6000" b="1" dirty="0">
                <a:latin typeface="HelveticaNeue LT 45 Light" panose="020B0404020002020204" pitchFamily="34" charset="0"/>
                <a:cs typeface="Arial" panose="020B0604020202020204" pitchFamily="34" charset="0"/>
              </a:rPr>
              <a:t>es un Software! </a:t>
            </a:r>
            <a:r>
              <a:rPr lang="de-CH" sz="7200" b="1" dirty="0">
                <a:latin typeface="HelveticaNeue LT 45 Light" panose="020B0404020002020204" pitchFamily="34" charset="0"/>
                <a:cs typeface="Arial" panose="020B0604020202020204" pitchFamily="34" charset="0"/>
              </a:rPr>
              <a:t>			</a:t>
            </a:r>
            <a:r>
              <a:rPr lang="de-CH" sz="4400" b="1" dirty="0">
                <a:latin typeface="HelveticaNeue LT 45 Light" panose="020B0404020002020204" pitchFamily="34" charset="0"/>
                <a:cs typeface="Arial" panose="020B0604020202020204" pitchFamily="34" charset="0"/>
              </a:rPr>
              <a:t>…Es un Lenguaje…</a:t>
            </a:r>
            <a:endParaRPr lang="es-HN" sz="6600" dirty="0">
              <a:latin typeface="HelveticaNeue LT 45 Light" panose="020B0404020002020204" pitchFamily="34" charset="0"/>
              <a:cs typeface="Arial" panose="020B0604020202020204" pitchFamily="34" charset="0"/>
            </a:endParaRPr>
          </a:p>
        </p:txBody>
      </p:sp>
    </p:spTree>
    <p:extLst>
      <p:ext uri="{BB962C8B-B14F-4D97-AF65-F5344CB8AC3E}">
        <p14:creationId xmlns:p14="http://schemas.microsoft.com/office/powerpoint/2010/main" val="1854436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ítulo 1"/>
          <p:cNvSpPr txBox="1">
            <a:spLocks/>
          </p:cNvSpPr>
          <p:nvPr/>
        </p:nvSpPr>
        <p:spPr>
          <a:xfrm>
            <a:off x="1497551" y="-137690"/>
            <a:ext cx="5962792"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qué es?</a:t>
            </a:r>
            <a:endParaRPr lang="es-HN" sz="11500" b="1" dirty="0">
              <a:solidFill>
                <a:srgbClr val="FBFBFB"/>
              </a:solidFill>
              <a:effectLst>
                <a:glow rad="127000">
                  <a:srgbClr val="C7C7C7">
                    <a:alpha val="27000"/>
                  </a:srgbClr>
                </a:glow>
              </a:effectLst>
            </a:endParaRPr>
          </a:p>
        </p:txBody>
      </p:sp>
      <p:grpSp>
        <p:nvGrpSpPr>
          <p:cNvPr id="48" name="Grupo 47"/>
          <p:cNvGrpSpPr/>
          <p:nvPr/>
        </p:nvGrpSpPr>
        <p:grpSpPr>
          <a:xfrm>
            <a:off x="1" y="0"/>
            <a:ext cx="160265" cy="6857999"/>
            <a:chOff x="15628" y="1200341"/>
            <a:chExt cx="154800" cy="4551966"/>
          </a:xfrm>
        </p:grpSpPr>
        <p:sp>
          <p:nvSpPr>
            <p:cNvPr id="49" name="Rectángulo 48"/>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8" name="Rectángulo 5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Rectángulo 5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60" name="Título 9"/>
          <p:cNvSpPr>
            <a:spLocks noGrp="1"/>
          </p:cNvSpPr>
          <p:nvPr>
            <p:ph type="title"/>
          </p:nvPr>
        </p:nvSpPr>
        <p:spPr>
          <a:xfrm>
            <a:off x="286897" y="120990"/>
            <a:ext cx="8697446" cy="1325563"/>
          </a:xfrm>
        </p:spPr>
        <p:txBody>
          <a:bodyPr>
            <a:normAutofit/>
          </a:bodyPr>
          <a:lstStyle/>
          <a:p>
            <a:r>
              <a:rPr lang="es-HN" sz="2800" b="1" dirty="0">
                <a:latin typeface="HelveticaNeue LT 45 Light" panose="020B0404020002020204" pitchFamily="34" charset="0"/>
              </a:rPr>
              <a:t>Qué es INTERLIS (</a:t>
            </a:r>
            <a:r>
              <a:rPr lang="es-HN" sz="2800" b="1" u="sng" dirty="0">
                <a:latin typeface="HelveticaNeue LT 45 Light" panose="020B0404020002020204" pitchFamily="34" charset="0"/>
              </a:rPr>
              <a:t>I</a:t>
            </a:r>
            <a:r>
              <a:rPr lang="es-HN" sz="2800" b="1" dirty="0">
                <a:latin typeface="HelveticaNeue LT 45 Light" panose="020B0404020002020204" pitchFamily="34" charset="0"/>
              </a:rPr>
              <a:t>nter-</a:t>
            </a:r>
            <a:r>
              <a:rPr lang="es-HN" sz="2800" b="1" u="sng" dirty="0">
                <a:latin typeface="HelveticaNeue LT 45 Light" panose="020B0404020002020204" pitchFamily="34" charset="0"/>
              </a:rPr>
              <a:t>L</a:t>
            </a:r>
            <a:r>
              <a:rPr lang="es-HN" sz="2800" b="1" dirty="0">
                <a:latin typeface="HelveticaNeue LT 45 Light" panose="020B0404020002020204" pitchFamily="34" charset="0"/>
              </a:rPr>
              <a:t>and-</a:t>
            </a:r>
            <a:r>
              <a:rPr lang="es-HN" sz="2800" b="1" u="sng" dirty="0" err="1">
                <a:latin typeface="HelveticaNeue LT 45 Light" panose="020B0404020002020204" pitchFamily="34" charset="0"/>
              </a:rPr>
              <a:t>I</a:t>
            </a:r>
            <a:r>
              <a:rPr lang="es-HN" sz="2800" b="1" dirty="0" err="1">
                <a:latin typeface="HelveticaNeue LT 45 Light" panose="020B0404020002020204" pitchFamily="34" charset="0"/>
              </a:rPr>
              <a:t>nformation</a:t>
            </a:r>
            <a:r>
              <a:rPr lang="es-HN" sz="2800" b="1" dirty="0">
                <a:latin typeface="HelveticaNeue LT 45 Light" panose="020B0404020002020204" pitchFamily="34" charset="0"/>
              </a:rPr>
              <a:t>-</a:t>
            </a:r>
            <a:r>
              <a:rPr lang="es-HN" sz="2800" b="1" u="sng" dirty="0" err="1">
                <a:latin typeface="HelveticaNeue LT 45 Light" panose="020B0404020002020204" pitchFamily="34" charset="0"/>
              </a:rPr>
              <a:t>S</a:t>
            </a:r>
            <a:r>
              <a:rPr lang="es-HN" sz="2800" b="1" dirty="0" err="1">
                <a:latin typeface="HelveticaNeue LT 45 Light" panose="020B0404020002020204" pitchFamily="34" charset="0"/>
              </a:rPr>
              <a:t>ystems</a:t>
            </a:r>
            <a:r>
              <a:rPr lang="es-HN" sz="2800" b="1" dirty="0">
                <a:latin typeface="HelveticaNeue LT 45 Light" panose="020B0404020002020204" pitchFamily="34" charset="0"/>
              </a:rPr>
              <a:t>)</a:t>
            </a:r>
            <a:endParaRPr lang="es-HN" sz="2800" b="1" dirty="0">
              <a:solidFill>
                <a:schemeClr val="accent1">
                  <a:lumMod val="75000"/>
                </a:schemeClr>
              </a:solidFill>
              <a:effectLst>
                <a:glow rad="63500">
                  <a:schemeClr val="accent1">
                    <a:satMod val="175000"/>
                    <a:alpha val="40000"/>
                  </a:schemeClr>
                </a:glow>
              </a:effectLst>
              <a:latin typeface="HelveticaNeue LT 45 Light" panose="020B0404020002020204" pitchFamily="34" charset="0"/>
            </a:endParaRPr>
          </a:p>
        </p:txBody>
      </p:sp>
      <p:sp>
        <p:nvSpPr>
          <p:cNvPr id="34" name="Rectangle 43"/>
          <p:cNvSpPr>
            <a:spLocks noChangeArrowheads="1"/>
          </p:cNvSpPr>
          <p:nvPr/>
        </p:nvSpPr>
        <p:spPr bwMode="auto">
          <a:xfrm>
            <a:off x="286897" y="1705232"/>
            <a:ext cx="8857103" cy="4543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2075" tIns="46038" rIns="92075" bIns="46038"/>
          <a:lstStyle>
            <a:lvl1pPr marL="342900" indent="-342900">
              <a:defRPr sz="2000">
                <a:solidFill>
                  <a:schemeClr val="tx1"/>
                </a:solidFill>
                <a:latin typeface="Wingdings" panose="05000000000000000000" pitchFamily="2" charset="2"/>
              </a:defRPr>
            </a:lvl1pPr>
            <a:lvl2pPr marL="742950" indent="-285750">
              <a:defRPr sz="2000">
                <a:solidFill>
                  <a:schemeClr val="tx1"/>
                </a:solidFill>
                <a:latin typeface="Wingdings" panose="05000000000000000000" pitchFamily="2" charset="2"/>
              </a:defRPr>
            </a:lvl2pPr>
            <a:lvl3pPr marL="1143000" indent="-228600">
              <a:defRPr sz="2000">
                <a:solidFill>
                  <a:schemeClr val="tx1"/>
                </a:solidFill>
                <a:latin typeface="Wingdings" panose="05000000000000000000" pitchFamily="2" charset="2"/>
              </a:defRPr>
            </a:lvl3pPr>
            <a:lvl4pPr marL="1600200" indent="-228600">
              <a:defRPr sz="2000">
                <a:solidFill>
                  <a:schemeClr val="tx1"/>
                </a:solidFill>
                <a:latin typeface="Wingdings" panose="05000000000000000000" pitchFamily="2" charset="2"/>
              </a:defRPr>
            </a:lvl4pPr>
            <a:lvl5pPr marL="2057400" indent="-228600">
              <a:defRPr sz="2000">
                <a:solidFill>
                  <a:schemeClr val="tx1"/>
                </a:solidFill>
                <a:latin typeface="Wingdings" panose="05000000000000000000" pitchFamily="2" charset="2"/>
              </a:defRPr>
            </a:lvl5pPr>
            <a:lvl6pPr marL="2514600" indent="-228600" eaLnBrk="0" fontAlgn="base" hangingPunct="0">
              <a:spcBef>
                <a:spcPct val="0"/>
              </a:spcBef>
              <a:spcAft>
                <a:spcPct val="0"/>
              </a:spcAft>
              <a:defRPr sz="2000">
                <a:solidFill>
                  <a:schemeClr val="tx1"/>
                </a:solidFill>
                <a:latin typeface="Wingdings" panose="05000000000000000000" pitchFamily="2" charset="2"/>
              </a:defRPr>
            </a:lvl6pPr>
            <a:lvl7pPr marL="2971800" indent="-228600" eaLnBrk="0" fontAlgn="base" hangingPunct="0">
              <a:spcBef>
                <a:spcPct val="0"/>
              </a:spcBef>
              <a:spcAft>
                <a:spcPct val="0"/>
              </a:spcAft>
              <a:defRPr sz="2000">
                <a:solidFill>
                  <a:schemeClr val="tx1"/>
                </a:solidFill>
                <a:latin typeface="Wingdings" panose="05000000000000000000" pitchFamily="2" charset="2"/>
              </a:defRPr>
            </a:lvl7pPr>
            <a:lvl8pPr marL="3429000" indent="-228600" eaLnBrk="0" fontAlgn="base" hangingPunct="0">
              <a:spcBef>
                <a:spcPct val="0"/>
              </a:spcBef>
              <a:spcAft>
                <a:spcPct val="0"/>
              </a:spcAft>
              <a:defRPr sz="2000">
                <a:solidFill>
                  <a:schemeClr val="tx1"/>
                </a:solidFill>
                <a:latin typeface="Wingdings" panose="05000000000000000000" pitchFamily="2" charset="2"/>
              </a:defRPr>
            </a:lvl8pPr>
            <a:lvl9pPr marL="3886200" indent="-228600" eaLnBrk="0" fontAlgn="base" hangingPunct="0">
              <a:spcBef>
                <a:spcPct val="0"/>
              </a:spcBef>
              <a:spcAft>
                <a:spcPct val="0"/>
              </a:spcAft>
              <a:defRPr sz="2000">
                <a:solidFill>
                  <a:schemeClr val="tx1"/>
                </a:solidFill>
                <a:latin typeface="Wingdings" panose="05000000000000000000" pitchFamily="2" charset="2"/>
              </a:defRPr>
            </a:lvl9pPr>
          </a:lstStyle>
          <a:p>
            <a:pPr marL="0" indent="0">
              <a:spcBef>
                <a:spcPts val="1200"/>
              </a:spcBef>
              <a:buClr>
                <a:schemeClr val="accent2"/>
              </a:buClr>
              <a:buSzPct val="75000"/>
            </a:pPr>
            <a:r>
              <a:rPr lang="es-ES_tradnl" b="1" dirty="0">
                <a:latin typeface="HelveticaNeue LT 45 Light" panose="020B0404020002020204" pitchFamily="34" charset="0"/>
                <a:cs typeface="Arial" panose="020B0604020202020204" pitchFamily="34" charset="0"/>
              </a:rPr>
              <a:t>Es un Lenguaje de Esquema Conceptual (CSL)…</a:t>
            </a:r>
            <a:endParaRPr lang="es-ES_tradnl" sz="1600" b="1"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a:t>
            </a:r>
            <a:r>
              <a:rPr lang="es-ES_tradnl" sz="1800" b="1" dirty="0">
                <a:latin typeface="HelveticaNeue LT 45 Light" panose="020B0404020002020204" pitchFamily="34" charset="0"/>
                <a:cs typeface="Arial" panose="020B0604020202020204" pitchFamily="34" charset="0"/>
              </a:rPr>
              <a:t>estandarizado y muy preciso </a:t>
            </a:r>
            <a:r>
              <a:rPr lang="es-ES_tradnl" sz="1800" dirty="0">
                <a:latin typeface="HelveticaNeue LT 45 Light" panose="020B0404020002020204" pitchFamily="34" charset="0"/>
                <a:cs typeface="Arial" panose="020B0604020202020204" pitchFamily="34" charset="0"/>
              </a:rPr>
              <a:t>a un nivel </a:t>
            </a:r>
            <a:r>
              <a:rPr lang="es-ES_tradnl" sz="1800" b="1" dirty="0">
                <a:latin typeface="HelveticaNeue LT 45 Light" panose="020B0404020002020204" pitchFamily="34" charset="0"/>
                <a:cs typeface="Arial" panose="020B0604020202020204" pitchFamily="34" charset="0"/>
              </a:rPr>
              <a:t>conceptual </a:t>
            </a:r>
            <a:r>
              <a:rPr lang="es-ES_tradnl" sz="1800" dirty="0">
                <a:latin typeface="HelveticaNeue LT 45 Light" panose="020B0404020002020204" pitchFamily="34" charset="0"/>
                <a:cs typeface="Arial" panose="020B0604020202020204" pitchFamily="34" charset="0"/>
              </a:rPr>
              <a:t>para la </a:t>
            </a:r>
            <a:r>
              <a:rPr lang="es-ES_tradnl" sz="1800" b="1" dirty="0">
                <a:latin typeface="HelveticaNeue LT 45 Light" panose="020B0404020002020204" pitchFamily="34" charset="0"/>
                <a:cs typeface="Arial" panose="020B0604020202020204" pitchFamily="34" charset="0"/>
              </a:rPr>
              <a:t>descripción formal </a:t>
            </a:r>
            <a:r>
              <a:rPr lang="es-ES_tradnl" sz="1800" dirty="0">
                <a:latin typeface="HelveticaNeue LT 45 Light" panose="020B0404020002020204" pitchFamily="34" charset="0"/>
                <a:cs typeface="Arial" panose="020B0604020202020204" pitchFamily="34" charset="0"/>
              </a:rPr>
              <a:t>de modelos de datos relacionales u orientado a </a:t>
            </a:r>
            <a:r>
              <a:rPr lang="es-ES_tradnl" sz="1800" dirty="0" smtClean="0">
                <a:latin typeface="HelveticaNeue LT 45 Light" panose="020B0404020002020204" pitchFamily="34" charset="0"/>
                <a:cs typeface="Arial" panose="020B0604020202020204" pitchFamily="34" charset="0"/>
              </a:rPr>
              <a:t>objetos</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Es </a:t>
            </a:r>
            <a:r>
              <a:rPr lang="es-ES_tradnl" sz="1800" b="1" dirty="0">
                <a:latin typeface="HelveticaNeue LT 45 Light" panose="020B0404020002020204" pitchFamily="34" charset="0"/>
                <a:cs typeface="Arial" panose="020B0604020202020204" pitchFamily="34" charset="0"/>
              </a:rPr>
              <a:t>neutro respecto a sistemas </a:t>
            </a:r>
            <a:r>
              <a:rPr lang="es-ES_tradnl" sz="1800" dirty="0">
                <a:latin typeface="HelveticaNeue LT 45 Light" panose="020B0404020002020204" pitchFamily="34" charset="0"/>
                <a:cs typeface="Arial" panose="020B0604020202020204" pitchFamily="34" charset="0"/>
              </a:rPr>
              <a:t>(independiente de plataformas</a:t>
            </a:r>
            <a:r>
              <a:rPr lang="es-ES_tradnl" sz="1800" dirty="0" smtClean="0">
                <a:latin typeface="HelveticaNeue LT 45 Light" panose="020B0404020002020204" pitchFamily="34" charset="0"/>
                <a:cs typeface="Arial" panose="020B0604020202020204" pitchFamily="34" charset="0"/>
              </a:rPr>
              <a:t>)</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Facilita el </a:t>
            </a:r>
            <a:r>
              <a:rPr lang="es-ES_tradnl" sz="1800" b="1" dirty="0">
                <a:latin typeface="HelveticaNeue LT 45 Light" panose="020B0404020002020204" pitchFamily="34" charset="0"/>
                <a:cs typeface="Arial" panose="020B0604020202020204" pitchFamily="34" charset="0"/>
              </a:rPr>
              <a:t>entendimiento entre especialistas temáticos e informáticos </a:t>
            </a:r>
            <a:r>
              <a:rPr lang="es-ES_tradnl" sz="1800" dirty="0">
                <a:latin typeface="HelveticaNeue LT 45 Light" panose="020B0404020002020204" pitchFamily="34" charset="0"/>
                <a:cs typeface="Arial" panose="020B0604020202020204" pitchFamily="34" charset="0"/>
              </a:rPr>
              <a:t>(no se cede el modelado a los informáticos</a:t>
            </a:r>
            <a:r>
              <a:rPr lang="es-ES_tradnl" sz="1800" dirty="0" smtClean="0">
                <a:latin typeface="HelveticaNeue LT 45 Light" panose="020B0404020002020204" pitchFamily="34" charset="0"/>
                <a:cs typeface="Arial" panose="020B0604020202020204" pitchFamily="34" charset="0"/>
              </a:rPr>
              <a:t>)</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Es legible tanto por personas y </a:t>
            </a:r>
            <a:r>
              <a:rPr lang="es-ES_tradnl" sz="1800" b="1" dirty="0">
                <a:latin typeface="HelveticaNeue LT 45 Light" panose="020B0404020002020204" pitchFamily="34" charset="0"/>
                <a:cs typeface="Arial" panose="020B0604020202020204" pitchFamily="34" charset="0"/>
              </a:rPr>
              <a:t>directamente procesable por herramientas de software </a:t>
            </a:r>
            <a:r>
              <a:rPr lang="es-ES_tradnl" sz="1800" dirty="0">
                <a:latin typeface="HelveticaNeue LT 45 Light" panose="020B0404020002020204" pitchFamily="34" charset="0"/>
                <a:cs typeface="Arial" panose="020B0604020202020204" pitchFamily="34" charset="0"/>
              </a:rPr>
              <a:t>(por ejemplo para convertir en un modelo físico</a:t>
            </a:r>
            <a:r>
              <a:rPr lang="es-ES_tradnl" sz="1800" dirty="0" smtClean="0">
                <a:latin typeface="HelveticaNeue LT 45 Light" panose="020B0404020002020204" pitchFamily="34" charset="0"/>
                <a:cs typeface="Arial" panose="020B0604020202020204" pitchFamily="34" charset="0"/>
              </a:rPr>
              <a:t>)</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Integra diferentes tipos de aplicación en los SIG (</a:t>
            </a:r>
            <a:r>
              <a:rPr lang="es-ES_tradnl" sz="1800" b="1" dirty="0">
                <a:latin typeface="HelveticaNeue LT 45 Light" panose="020B0404020002020204" pitchFamily="34" charset="0"/>
                <a:cs typeface="Arial" panose="020B0604020202020204" pitchFamily="34" charset="0"/>
              </a:rPr>
              <a:t>tipos de geometrías</a:t>
            </a:r>
            <a:r>
              <a:rPr lang="es-ES_tradnl" sz="1800" dirty="0" smtClean="0">
                <a:latin typeface="HelveticaNeue LT 45 Light" panose="020B0404020002020204" pitchFamily="34" charset="0"/>
                <a:cs typeface="Arial" panose="020B0604020202020204" pitchFamily="34" charset="0"/>
              </a:rPr>
              <a:t>)</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Es </a:t>
            </a:r>
            <a:r>
              <a:rPr lang="es-ES_tradnl" sz="1800" b="1" dirty="0">
                <a:latin typeface="HelveticaNeue LT 45 Light" panose="020B0404020002020204" pitchFamily="34" charset="0"/>
                <a:cs typeface="Arial" panose="020B0604020202020204" pitchFamily="34" charset="0"/>
              </a:rPr>
              <a:t>multilenguaje</a:t>
            </a:r>
          </a:p>
          <a:p>
            <a:pPr marL="261938" lvl="1" indent="-261938">
              <a:spcBef>
                <a:spcPts val="1200"/>
              </a:spcBef>
              <a:spcAft>
                <a:spcPts val="300"/>
              </a:spcAft>
              <a:buClr>
                <a:srgbClr val="00B0F0"/>
              </a:buClr>
              <a:buFont typeface="Wingdings" panose="05000000000000000000" pitchFamily="2" charset="2"/>
              <a:buChar char="§"/>
            </a:pPr>
            <a:r>
              <a:rPr lang="es-ES_tradnl" sz="1800" b="1" dirty="0">
                <a:latin typeface="HelveticaNeue LT 45 Light" panose="020B0404020002020204" pitchFamily="34" charset="0"/>
                <a:cs typeface="Arial" panose="020B0604020202020204" pitchFamily="34" charset="0"/>
              </a:rPr>
              <a:t>Es compatible con </a:t>
            </a:r>
            <a:r>
              <a:rPr lang="es-ES_tradnl" sz="1800" dirty="0">
                <a:latin typeface="HelveticaNeue LT 45 Light" panose="020B0404020002020204" pitchFamily="34" charset="0"/>
                <a:cs typeface="Arial" panose="020B0604020202020204" pitchFamily="34" charset="0"/>
              </a:rPr>
              <a:t>estándares internacionales como </a:t>
            </a:r>
            <a:r>
              <a:rPr lang="es-ES_tradnl" sz="1800" b="1" dirty="0">
                <a:latin typeface="HelveticaNeue LT 45 Light" panose="020B0404020002020204" pitchFamily="34" charset="0"/>
                <a:cs typeface="Arial" panose="020B0604020202020204" pitchFamily="34" charset="0"/>
              </a:rPr>
              <a:t>UML y </a:t>
            </a:r>
            <a:r>
              <a:rPr lang="es-ES_tradnl" sz="1800" b="1" dirty="0" smtClean="0">
                <a:latin typeface="HelveticaNeue LT 45 Light" panose="020B0404020002020204" pitchFamily="34" charset="0"/>
                <a:cs typeface="Arial" panose="020B0604020202020204" pitchFamily="34" charset="0"/>
              </a:rPr>
              <a:t>XML</a:t>
            </a:r>
            <a:endParaRPr lang="es-ES_tradnl" sz="1800" b="1" dirty="0">
              <a:latin typeface="HelveticaNeue LT 45 Light" panose="020B0404020002020204" pitchFamily="34" charset="0"/>
              <a:cs typeface="Arial" panose="020B0604020202020204" pitchFamily="34" charset="0"/>
            </a:endParaRPr>
          </a:p>
        </p:txBody>
      </p:sp>
    </p:spTree>
    <p:extLst>
      <p:ext uri="{BB962C8B-B14F-4D97-AF65-F5344CB8AC3E}">
        <p14:creationId xmlns:p14="http://schemas.microsoft.com/office/powerpoint/2010/main" val="3476100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ítulo 1"/>
          <p:cNvSpPr txBox="1">
            <a:spLocks/>
          </p:cNvSpPr>
          <p:nvPr/>
        </p:nvSpPr>
        <p:spPr>
          <a:xfrm>
            <a:off x="1497551" y="-137690"/>
            <a:ext cx="667604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qué es?</a:t>
            </a:r>
            <a:endParaRPr lang="es-HN" sz="11500" b="1" dirty="0">
              <a:solidFill>
                <a:srgbClr val="FBFBFB"/>
              </a:solidFill>
              <a:effectLst>
                <a:glow rad="127000">
                  <a:srgbClr val="C7C7C7">
                    <a:alpha val="27000"/>
                  </a:srgbClr>
                </a:glow>
              </a:effectLst>
            </a:endParaRPr>
          </a:p>
        </p:txBody>
      </p:sp>
      <p:grpSp>
        <p:nvGrpSpPr>
          <p:cNvPr id="48" name="Grupo 47"/>
          <p:cNvGrpSpPr/>
          <p:nvPr/>
        </p:nvGrpSpPr>
        <p:grpSpPr>
          <a:xfrm>
            <a:off x="1" y="0"/>
            <a:ext cx="160265" cy="6857999"/>
            <a:chOff x="15628" y="1200341"/>
            <a:chExt cx="154800" cy="4551966"/>
          </a:xfrm>
        </p:grpSpPr>
        <p:sp>
          <p:nvSpPr>
            <p:cNvPr id="49" name="Rectángulo 48"/>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8" name="Rectángulo 5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Rectángulo 5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60" name="Título 9"/>
          <p:cNvSpPr>
            <a:spLocks noGrp="1"/>
          </p:cNvSpPr>
          <p:nvPr>
            <p:ph type="title"/>
          </p:nvPr>
        </p:nvSpPr>
        <p:spPr>
          <a:xfrm>
            <a:off x="286897" y="120990"/>
            <a:ext cx="7886700" cy="1325563"/>
          </a:xfrm>
        </p:spPr>
        <p:txBody>
          <a:bodyPr>
            <a:normAutofit/>
          </a:bodyPr>
          <a:lstStyle/>
          <a:p>
            <a:r>
              <a:rPr lang="es-HN" sz="2800" b="1" dirty="0">
                <a:latin typeface="HelveticaNeue LT 45 Light" panose="020B0404020002020204" pitchFamily="34" charset="0"/>
              </a:rPr>
              <a:t>Que más es INTERLIS</a:t>
            </a:r>
            <a:endParaRPr lang="es-HN" sz="2800" b="1" dirty="0">
              <a:solidFill>
                <a:schemeClr val="accent1">
                  <a:lumMod val="75000"/>
                </a:schemeClr>
              </a:solidFill>
              <a:effectLst>
                <a:glow rad="63500">
                  <a:schemeClr val="accent1">
                    <a:satMod val="175000"/>
                    <a:alpha val="40000"/>
                  </a:schemeClr>
                </a:glow>
              </a:effectLst>
              <a:latin typeface="HelveticaNeue LT 45 Light" panose="020B0404020002020204" pitchFamily="34" charset="0"/>
            </a:endParaRPr>
          </a:p>
        </p:txBody>
      </p:sp>
      <p:sp>
        <p:nvSpPr>
          <p:cNvPr id="34" name="Rectangle 43"/>
          <p:cNvSpPr>
            <a:spLocks noChangeArrowheads="1"/>
          </p:cNvSpPr>
          <p:nvPr/>
        </p:nvSpPr>
        <p:spPr bwMode="auto">
          <a:xfrm>
            <a:off x="286897" y="1705232"/>
            <a:ext cx="8857103" cy="4543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2075" tIns="46038" rIns="92075" bIns="46038"/>
          <a:lstStyle>
            <a:lvl1pPr marL="342900" indent="-342900">
              <a:defRPr sz="2000">
                <a:solidFill>
                  <a:schemeClr val="tx1"/>
                </a:solidFill>
                <a:latin typeface="Wingdings" panose="05000000000000000000" pitchFamily="2" charset="2"/>
              </a:defRPr>
            </a:lvl1pPr>
            <a:lvl2pPr marL="742950" indent="-285750">
              <a:defRPr sz="2000">
                <a:solidFill>
                  <a:schemeClr val="tx1"/>
                </a:solidFill>
                <a:latin typeface="Wingdings" panose="05000000000000000000" pitchFamily="2" charset="2"/>
              </a:defRPr>
            </a:lvl2pPr>
            <a:lvl3pPr marL="1143000" indent="-228600">
              <a:defRPr sz="2000">
                <a:solidFill>
                  <a:schemeClr val="tx1"/>
                </a:solidFill>
                <a:latin typeface="Wingdings" panose="05000000000000000000" pitchFamily="2" charset="2"/>
              </a:defRPr>
            </a:lvl3pPr>
            <a:lvl4pPr marL="1600200" indent="-228600">
              <a:defRPr sz="2000">
                <a:solidFill>
                  <a:schemeClr val="tx1"/>
                </a:solidFill>
                <a:latin typeface="Wingdings" panose="05000000000000000000" pitchFamily="2" charset="2"/>
              </a:defRPr>
            </a:lvl4pPr>
            <a:lvl5pPr marL="2057400" indent="-228600">
              <a:defRPr sz="2000">
                <a:solidFill>
                  <a:schemeClr val="tx1"/>
                </a:solidFill>
                <a:latin typeface="Wingdings" panose="05000000000000000000" pitchFamily="2" charset="2"/>
              </a:defRPr>
            </a:lvl5pPr>
            <a:lvl6pPr marL="2514600" indent="-228600" eaLnBrk="0" fontAlgn="base" hangingPunct="0">
              <a:spcBef>
                <a:spcPct val="0"/>
              </a:spcBef>
              <a:spcAft>
                <a:spcPct val="0"/>
              </a:spcAft>
              <a:defRPr sz="2000">
                <a:solidFill>
                  <a:schemeClr val="tx1"/>
                </a:solidFill>
                <a:latin typeface="Wingdings" panose="05000000000000000000" pitchFamily="2" charset="2"/>
              </a:defRPr>
            </a:lvl6pPr>
            <a:lvl7pPr marL="2971800" indent="-228600" eaLnBrk="0" fontAlgn="base" hangingPunct="0">
              <a:spcBef>
                <a:spcPct val="0"/>
              </a:spcBef>
              <a:spcAft>
                <a:spcPct val="0"/>
              </a:spcAft>
              <a:defRPr sz="2000">
                <a:solidFill>
                  <a:schemeClr val="tx1"/>
                </a:solidFill>
                <a:latin typeface="Wingdings" panose="05000000000000000000" pitchFamily="2" charset="2"/>
              </a:defRPr>
            </a:lvl7pPr>
            <a:lvl8pPr marL="3429000" indent="-228600" eaLnBrk="0" fontAlgn="base" hangingPunct="0">
              <a:spcBef>
                <a:spcPct val="0"/>
              </a:spcBef>
              <a:spcAft>
                <a:spcPct val="0"/>
              </a:spcAft>
              <a:defRPr sz="2000">
                <a:solidFill>
                  <a:schemeClr val="tx1"/>
                </a:solidFill>
                <a:latin typeface="Wingdings" panose="05000000000000000000" pitchFamily="2" charset="2"/>
              </a:defRPr>
            </a:lvl8pPr>
            <a:lvl9pPr marL="3886200" indent="-228600" eaLnBrk="0" fontAlgn="base" hangingPunct="0">
              <a:spcBef>
                <a:spcPct val="0"/>
              </a:spcBef>
              <a:spcAft>
                <a:spcPct val="0"/>
              </a:spcAft>
              <a:defRPr sz="2000">
                <a:solidFill>
                  <a:schemeClr val="tx1"/>
                </a:solidFill>
                <a:latin typeface="Wingdings" panose="05000000000000000000" pitchFamily="2" charset="2"/>
              </a:defRPr>
            </a:lvl9pPr>
          </a:lstStyle>
          <a:p>
            <a:pPr marL="0" indent="0">
              <a:spcBef>
                <a:spcPts val="1200"/>
              </a:spcBef>
              <a:buClr>
                <a:schemeClr val="accent2"/>
              </a:buClr>
              <a:buSzPct val="75000"/>
            </a:pPr>
            <a:r>
              <a:rPr lang="es-ES_tradnl" b="1" dirty="0">
                <a:latin typeface="HelveticaNeue LT 45 Light" panose="020B0404020002020204" pitchFamily="34" charset="0"/>
                <a:cs typeface="Arial" panose="020B0604020202020204" pitchFamily="34" charset="0"/>
              </a:rPr>
              <a:t>…y también un Lenguaje de Intercambio de Datos (estructurados) </a:t>
            </a:r>
            <a:endParaRPr lang="es-ES_tradnl" sz="1600" b="1" dirty="0">
              <a:latin typeface="HelveticaNeue LT 45 Light" panose="020B0404020002020204" pitchFamily="34" charset="0"/>
              <a:cs typeface="Arial" panose="020B0604020202020204" pitchFamily="34" charset="0"/>
            </a:endParaRPr>
          </a:p>
          <a:p>
            <a:pPr marL="266700" lvl="1" indent="-266700">
              <a:spcBef>
                <a:spcPts val="1200"/>
              </a:spcBef>
              <a:buClr>
                <a:srgbClr val="00B0F0"/>
              </a:buClr>
              <a:buFont typeface="Wingdings" panose="05000000000000000000" pitchFamily="2" charset="2"/>
              <a:buChar char="§"/>
            </a:pPr>
            <a:r>
              <a:rPr lang="es-ES_tradnl" sz="1800" b="1" dirty="0">
                <a:latin typeface="HelveticaNeue LT 45 Light" panose="020B0404020002020204" pitchFamily="34" charset="0"/>
                <a:cs typeface="Arial" panose="020B0604020202020204" pitchFamily="34" charset="0"/>
              </a:rPr>
              <a:t>El formato </a:t>
            </a:r>
            <a:r>
              <a:rPr lang="es-ES_tradnl" sz="1800" dirty="0">
                <a:latin typeface="HelveticaNeue LT 45 Light" panose="020B0404020002020204" pitchFamily="34" charset="0"/>
                <a:cs typeface="Arial" panose="020B0604020202020204" pitchFamily="34" charset="0"/>
              </a:rPr>
              <a:t>de intercambio (basado en XML) </a:t>
            </a:r>
            <a:r>
              <a:rPr lang="es-ES_tradnl" sz="1800" b="1" dirty="0">
                <a:latin typeface="HelveticaNeue LT 45 Light" panose="020B0404020002020204" pitchFamily="34" charset="0"/>
                <a:cs typeface="Arial" panose="020B0604020202020204" pitchFamily="34" charset="0"/>
              </a:rPr>
              <a:t>deriva del modelo de datos</a:t>
            </a:r>
            <a:r>
              <a:rPr lang="es-ES_tradnl" sz="1800" dirty="0">
                <a:latin typeface="HelveticaNeue LT 45 Light" panose="020B0404020002020204" pitchFamily="34" charset="0"/>
                <a:cs typeface="Arial" panose="020B0604020202020204" pitchFamily="34" charset="0"/>
              </a:rPr>
              <a:t>, a través de reglas </a:t>
            </a:r>
            <a:r>
              <a:rPr lang="es-ES_tradnl" sz="1800" dirty="0" smtClean="0">
                <a:latin typeface="HelveticaNeue LT 45 Light" panose="020B0404020002020204" pitchFamily="34" charset="0"/>
                <a:cs typeface="Arial" panose="020B0604020202020204" pitchFamily="34" charset="0"/>
              </a:rPr>
              <a:t>estandarizadas</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Así se mantiene una división estricta entre la parte de transferencia y la modelización.</a:t>
            </a:r>
            <a:br>
              <a:rPr lang="es-ES_tradnl" sz="1800" dirty="0">
                <a:latin typeface="HelveticaNeue LT 45 Light" panose="020B0404020002020204" pitchFamily="34" charset="0"/>
                <a:cs typeface="Arial" panose="020B0604020202020204" pitchFamily="34" charset="0"/>
              </a:rPr>
            </a:br>
            <a:r>
              <a:rPr lang="es-ES_tradnl" sz="1800" dirty="0">
                <a:latin typeface="HelveticaNeue LT 45 Light" panose="020B0404020002020204" pitchFamily="34" charset="0"/>
                <a:cs typeface="Arial" panose="020B0604020202020204" pitchFamily="34" charset="0"/>
              </a:rPr>
              <a:t>(eso </a:t>
            </a:r>
            <a:r>
              <a:rPr lang="es-ES_tradnl" sz="1800" dirty="0" smtClean="0">
                <a:latin typeface="HelveticaNeue LT 45 Light" panose="020B0404020002020204" pitchFamily="34" charset="0"/>
                <a:cs typeface="Arial" panose="020B0604020202020204" pitchFamily="34" charset="0"/>
              </a:rPr>
              <a:t>es </a:t>
            </a:r>
            <a:r>
              <a:rPr lang="es-ES_tradnl" sz="1800" b="1" dirty="0" smtClean="0">
                <a:latin typeface="HelveticaNeue LT 45 Light" panose="020B0404020002020204" pitchFamily="34" charset="0"/>
                <a:cs typeface="Arial" panose="020B0604020202020204" pitchFamily="34" charset="0"/>
              </a:rPr>
              <a:t>MDA</a:t>
            </a:r>
            <a:r>
              <a:rPr lang="es-ES_tradnl" sz="1800" dirty="0">
                <a:latin typeface="HelveticaNeue LT 45 Light" panose="020B0404020002020204" pitchFamily="34" charset="0"/>
                <a:cs typeface="Arial" panose="020B0604020202020204" pitchFamily="34" charset="0"/>
              </a:rPr>
              <a:t>)</a:t>
            </a:r>
          </a:p>
          <a:p>
            <a:pPr marL="261938" lvl="1" indent="-261938">
              <a:spcBef>
                <a:spcPts val="1200"/>
              </a:spcBef>
              <a:spcAft>
                <a:spcPts val="300"/>
              </a:spcAft>
              <a:buClr>
                <a:srgbClr val="00B0F0"/>
              </a:buClr>
              <a:buFont typeface="Wingdings" panose="05000000000000000000" pitchFamily="2" charset="2"/>
              <a:buChar char="§"/>
            </a:pPr>
            <a:r>
              <a:rPr lang="es-ES_tradnl" sz="1800" dirty="0">
                <a:latin typeface="HelveticaNeue LT 45 Light" panose="020B0404020002020204" pitchFamily="34" charset="0"/>
                <a:cs typeface="Arial" panose="020B0604020202020204" pitchFamily="34" charset="0"/>
              </a:rPr>
              <a:t>Eso </a:t>
            </a:r>
            <a:r>
              <a:rPr lang="es-ES_tradnl" sz="1800" b="1" dirty="0">
                <a:latin typeface="HelveticaNeue LT 45 Light" panose="020B0404020002020204" pitchFamily="34" charset="0"/>
                <a:cs typeface="Arial" panose="020B0604020202020204" pitchFamily="34" charset="0"/>
              </a:rPr>
              <a:t>garantiza el intercambio de datos conforme a un modelo </a:t>
            </a:r>
            <a:r>
              <a:rPr lang="es-ES_tradnl" sz="1800" dirty="0">
                <a:latin typeface="HelveticaNeue LT 45 Light" panose="020B0404020002020204" pitchFamily="34" charset="0"/>
                <a:cs typeface="Arial" panose="020B0604020202020204" pitchFamily="34" charset="0"/>
              </a:rPr>
              <a:t>de datos definido (lo que realmente </a:t>
            </a:r>
            <a:r>
              <a:rPr lang="es-ES_tradnl" sz="1800" dirty="0" smtClean="0">
                <a:latin typeface="HelveticaNeue LT 45 Light" panose="020B0404020002020204" pitchFamily="34" charset="0"/>
                <a:cs typeface="Arial" panose="020B0604020202020204" pitchFamily="34" charset="0"/>
              </a:rPr>
              <a:t>es interoperabilidad </a:t>
            </a:r>
            <a:r>
              <a:rPr lang="es-ES_tradnl" sz="1800" dirty="0">
                <a:latin typeface="HelveticaNeue LT 45 Light" panose="020B0404020002020204" pitchFamily="34" charset="0"/>
                <a:cs typeface="Arial" panose="020B0604020202020204" pitchFamily="34" charset="0"/>
              </a:rPr>
              <a:t>de </a:t>
            </a:r>
            <a:r>
              <a:rPr lang="es-ES_tradnl" sz="1800" dirty="0" smtClean="0">
                <a:latin typeface="HelveticaNeue LT 45 Light" panose="020B0404020002020204" pitchFamily="34" charset="0"/>
                <a:cs typeface="Arial" panose="020B0604020202020204" pitchFamily="34" charset="0"/>
              </a:rPr>
              <a:t>datos)</a:t>
            </a:r>
            <a:endParaRPr lang="es-ES_tradnl" sz="1800" dirty="0">
              <a:latin typeface="HelveticaNeue LT 45 Light" panose="020B0404020002020204" pitchFamily="34" charset="0"/>
              <a:cs typeface="Arial" panose="020B0604020202020204" pitchFamily="34" charset="0"/>
            </a:endParaRPr>
          </a:p>
          <a:p>
            <a:pPr marL="261938" lvl="1" indent="-261938">
              <a:spcBef>
                <a:spcPts val="1200"/>
              </a:spcBef>
              <a:spcAft>
                <a:spcPts val="300"/>
              </a:spcAft>
              <a:buClr>
                <a:srgbClr val="00B0F0"/>
              </a:buClr>
              <a:buFont typeface="Wingdings" panose="05000000000000000000" pitchFamily="2" charset="2"/>
              <a:buChar char="§"/>
            </a:pPr>
            <a:r>
              <a:rPr lang="es-ES_tradnl" sz="1800" b="1" u="sng" dirty="0">
                <a:latin typeface="HelveticaNeue LT 45 Light" panose="020B0404020002020204" pitchFamily="34" charset="0"/>
                <a:cs typeface="Arial" panose="020B0604020202020204" pitchFamily="34" charset="0"/>
              </a:rPr>
              <a:t>Gran ventaja</a:t>
            </a:r>
            <a:r>
              <a:rPr lang="es-ES_tradnl" sz="1800" b="1" dirty="0">
                <a:latin typeface="HelveticaNeue LT 45 Light" panose="020B0404020002020204" pitchFamily="34" charset="0"/>
                <a:cs typeface="Arial" panose="020B0604020202020204" pitchFamily="34" charset="0"/>
              </a:rPr>
              <a:t>: </a:t>
            </a:r>
            <a:r>
              <a:rPr lang="es-ES_tradnl" sz="1800" dirty="0">
                <a:latin typeface="HelveticaNeue LT 45 Light" panose="020B0404020002020204" pitchFamily="34" charset="0"/>
                <a:cs typeface="Arial" panose="020B0604020202020204" pitchFamily="34" charset="0"/>
              </a:rPr>
              <a:t>permite </a:t>
            </a:r>
            <a:r>
              <a:rPr lang="es-HN" sz="1800" dirty="0">
                <a:latin typeface="HelveticaNeue LT 45 Light" panose="020B0404020002020204" pitchFamily="34" charset="0"/>
                <a:cs typeface="Arial" panose="020B0604020202020204" pitchFamily="34" charset="0"/>
              </a:rPr>
              <a:t>la validación automatizada</a:t>
            </a:r>
            <a:r>
              <a:rPr lang="es-ES_tradnl" sz="1800" dirty="0">
                <a:latin typeface="HelveticaNeue LT 45 Light" panose="020B0404020002020204" pitchFamily="34" charset="0"/>
                <a:cs typeface="Arial" panose="020B0604020202020204" pitchFamily="34" charset="0"/>
              </a:rPr>
              <a:t> de datos (masivos) contra un determinado </a:t>
            </a:r>
            <a:r>
              <a:rPr lang="es-ES_tradnl" sz="1800" dirty="0" smtClean="0">
                <a:latin typeface="HelveticaNeue LT 45 Light" panose="020B0404020002020204" pitchFamily="34" charset="0"/>
                <a:cs typeface="Arial" panose="020B0604020202020204" pitchFamily="34" charset="0"/>
              </a:rPr>
              <a:t>modelo. Eso implica un beneficio económica importante en caso de grandes cantidades de datos (como es el caso en Colombia)</a:t>
            </a:r>
            <a:endParaRPr lang="es-HN" sz="1800" dirty="0">
              <a:latin typeface="HelveticaNeue LT 45 Light" panose="020B0404020002020204" pitchFamily="34" charset="0"/>
              <a:cs typeface="Arial" panose="020B0604020202020204" pitchFamily="34" charset="0"/>
            </a:endParaRPr>
          </a:p>
        </p:txBody>
      </p:sp>
    </p:spTree>
    <p:extLst>
      <p:ext uri="{BB962C8B-B14F-4D97-AF65-F5344CB8AC3E}">
        <p14:creationId xmlns:p14="http://schemas.microsoft.com/office/powerpoint/2010/main" val="151999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566057" y="-137690"/>
            <a:ext cx="831668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así funciona!</a:t>
            </a:r>
            <a:endParaRPr lang="es-HN" sz="11500" b="1" dirty="0">
              <a:solidFill>
                <a:srgbClr val="FBFBFB"/>
              </a:solidFill>
              <a:effectLst>
                <a:glow rad="127000">
                  <a:srgbClr val="C7C7C7">
                    <a:alpha val="27000"/>
                  </a:srgbClr>
                </a:glow>
              </a:effectLst>
            </a:endParaRPr>
          </a:p>
        </p:txBody>
      </p:sp>
      <p:pic>
        <p:nvPicPr>
          <p:cNvPr id="23" name="Grafik 3"/>
          <p:cNvPicPr>
            <a:picLocks noChangeAspect="1"/>
          </p:cNvPicPr>
          <p:nvPr/>
        </p:nvPicPr>
        <p:blipFill rotWithShape="1">
          <a:blip r:embed="rId3" cstate="print">
            <a:duotone>
              <a:prstClr val="black"/>
              <a:schemeClr val="accent1">
                <a:tint val="45000"/>
                <a:satMod val="400000"/>
              </a:schemeClr>
            </a:duotone>
          </a:blip>
          <a:srcRect l="922"/>
          <a:stretch/>
        </p:blipFill>
        <p:spPr>
          <a:xfrm>
            <a:off x="1688506" y="5065006"/>
            <a:ext cx="803029" cy="963876"/>
          </a:xfrm>
          <a:prstGeom prst="rect">
            <a:avLst/>
          </a:prstGeom>
        </p:spPr>
      </p:pic>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7886700" cy="1325563"/>
          </a:xfrm>
        </p:spPr>
        <p:txBody>
          <a:bodyPr>
            <a:normAutofit/>
          </a:bodyPr>
          <a:lstStyle/>
          <a:p>
            <a:r>
              <a:rPr lang="es-HN" sz="2800" b="1" dirty="0">
                <a:latin typeface="HelveticaNeue LT 45 Light" panose="020B0404020002020204" pitchFamily="34" charset="0"/>
              </a:rPr>
              <a:t>Implementación LADM basada en INTERLIS</a:t>
            </a:r>
          </a:p>
        </p:txBody>
      </p:sp>
      <p:pic>
        <p:nvPicPr>
          <p:cNvPr id="3" name="Grafik 2"/>
          <p:cNvPicPr>
            <a:picLocks noChangeAspect="1"/>
          </p:cNvPicPr>
          <p:nvPr/>
        </p:nvPicPr>
        <p:blipFill>
          <a:blip r:embed="rId4"/>
          <a:stretch>
            <a:fillRect/>
          </a:stretch>
        </p:blipFill>
        <p:spPr>
          <a:xfrm>
            <a:off x="2911905" y="1344663"/>
            <a:ext cx="2825721" cy="1764796"/>
          </a:xfrm>
          <a:prstGeom prst="rect">
            <a:avLst/>
          </a:prstGeom>
        </p:spPr>
      </p:pic>
      <p:pic>
        <p:nvPicPr>
          <p:cNvPr id="10" name="Imagen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9986" y="4979867"/>
            <a:ext cx="861728" cy="936136"/>
          </a:xfrm>
          <a:prstGeom prst="rect">
            <a:avLst/>
          </a:prstGeom>
        </p:spPr>
      </p:pic>
      <p:grpSp>
        <p:nvGrpSpPr>
          <p:cNvPr id="11" name="Grupo 55"/>
          <p:cNvGrpSpPr/>
          <p:nvPr/>
        </p:nvGrpSpPr>
        <p:grpSpPr>
          <a:xfrm>
            <a:off x="1415649" y="5061359"/>
            <a:ext cx="1321315" cy="1429188"/>
            <a:chOff x="1089637" y="5162881"/>
            <a:chExt cx="1321315" cy="1429188"/>
          </a:xfrm>
        </p:grpSpPr>
        <p:sp>
          <p:nvSpPr>
            <p:cNvPr id="12" name="Documento 42"/>
            <p:cNvSpPr/>
            <p:nvPr/>
          </p:nvSpPr>
          <p:spPr>
            <a:xfrm>
              <a:off x="1360539" y="5162881"/>
              <a:ext cx="804985" cy="602289"/>
            </a:xfrm>
            <a:prstGeom prst="flowChartDocumen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CuadroTexto 67"/>
            <p:cNvSpPr txBox="1"/>
            <p:nvPr/>
          </p:nvSpPr>
          <p:spPr>
            <a:xfrm>
              <a:off x="1356009" y="5199333"/>
              <a:ext cx="809516" cy="461665"/>
            </a:xfrm>
            <a:prstGeom prst="rect">
              <a:avLst/>
            </a:prstGeom>
            <a:noFill/>
          </p:spPr>
          <p:txBody>
            <a:bodyPr wrap="square" rtlCol="0">
              <a:spAutoFit/>
            </a:bodyPr>
            <a:lstStyle/>
            <a:p>
              <a:pPr algn="ctr"/>
              <a:r>
                <a:rPr lang="es-HN" sz="1200" b="1" dirty="0">
                  <a:solidFill>
                    <a:schemeClr val="bg1"/>
                  </a:solidFill>
                </a:rPr>
                <a:t>XTF (XML)</a:t>
              </a:r>
            </a:p>
          </p:txBody>
        </p:sp>
        <p:sp>
          <p:nvSpPr>
            <p:cNvPr id="14" name="CuadroTexto 69"/>
            <p:cNvSpPr txBox="1"/>
            <p:nvPr/>
          </p:nvSpPr>
          <p:spPr>
            <a:xfrm>
              <a:off x="1089637" y="6130404"/>
              <a:ext cx="1321315" cy="461665"/>
            </a:xfrm>
            <a:prstGeom prst="rect">
              <a:avLst/>
            </a:prstGeom>
            <a:noFill/>
          </p:spPr>
          <p:txBody>
            <a:bodyPr wrap="square" rtlCol="0">
              <a:spAutoFit/>
            </a:bodyPr>
            <a:lstStyle/>
            <a:p>
              <a:pPr algn="ctr"/>
              <a:r>
                <a:rPr lang="es-HN" sz="1200" b="1" dirty="0">
                  <a:solidFill>
                    <a:srgbClr val="0070C0"/>
                  </a:solidFill>
                </a:rPr>
                <a:t>Reglas de</a:t>
              </a:r>
            </a:p>
            <a:p>
              <a:pPr algn="ctr"/>
              <a:r>
                <a:rPr lang="es-HN" sz="1200" b="1" dirty="0">
                  <a:solidFill>
                    <a:srgbClr val="0070C0"/>
                  </a:solidFill>
                </a:rPr>
                <a:t>Transferencia</a:t>
              </a:r>
            </a:p>
          </p:txBody>
        </p:sp>
      </p:grpSp>
      <p:sp>
        <p:nvSpPr>
          <p:cNvPr id="15" name="CuadroTexto 68"/>
          <p:cNvSpPr txBox="1"/>
          <p:nvPr/>
        </p:nvSpPr>
        <p:spPr>
          <a:xfrm>
            <a:off x="5730192" y="6010440"/>
            <a:ext cx="1321315" cy="461665"/>
          </a:xfrm>
          <a:prstGeom prst="rect">
            <a:avLst/>
          </a:prstGeom>
          <a:noFill/>
        </p:spPr>
        <p:txBody>
          <a:bodyPr wrap="square" rtlCol="0">
            <a:spAutoFit/>
          </a:bodyPr>
          <a:lstStyle/>
          <a:p>
            <a:pPr algn="ctr"/>
            <a:r>
              <a:rPr lang="es-HN" sz="1200" b="1" dirty="0">
                <a:solidFill>
                  <a:srgbClr val="0070C0"/>
                </a:solidFill>
              </a:rPr>
              <a:t>Esquema Físico</a:t>
            </a:r>
          </a:p>
          <a:p>
            <a:pPr algn="ctr"/>
            <a:r>
              <a:rPr lang="es-HN" sz="1200" b="1" dirty="0">
                <a:solidFill>
                  <a:srgbClr val="0070C0"/>
                </a:solidFill>
              </a:rPr>
              <a:t>Base de Datos</a:t>
            </a:r>
          </a:p>
        </p:txBody>
      </p:sp>
      <p:sp>
        <p:nvSpPr>
          <p:cNvPr id="16" name="CuadroTexto 62"/>
          <p:cNvSpPr txBox="1"/>
          <p:nvPr/>
        </p:nvSpPr>
        <p:spPr>
          <a:xfrm>
            <a:off x="3236686" y="3077695"/>
            <a:ext cx="2031999" cy="461665"/>
          </a:xfrm>
          <a:prstGeom prst="rect">
            <a:avLst/>
          </a:prstGeom>
          <a:noFill/>
        </p:spPr>
        <p:txBody>
          <a:bodyPr wrap="square" rtlCol="0">
            <a:spAutoFit/>
          </a:bodyPr>
          <a:lstStyle/>
          <a:p>
            <a:pPr algn="ctr"/>
            <a:r>
              <a:rPr lang="es-HN" sz="1200" b="1" dirty="0">
                <a:solidFill>
                  <a:srgbClr val="0070C0"/>
                </a:solidFill>
              </a:rPr>
              <a:t>Perfil de País de LADM </a:t>
            </a:r>
          </a:p>
          <a:p>
            <a:pPr algn="ctr"/>
            <a:r>
              <a:rPr lang="es-HN" sz="1200" b="1" dirty="0">
                <a:solidFill>
                  <a:srgbClr val="0070C0"/>
                </a:solidFill>
              </a:rPr>
              <a:t>(ISO19152)</a:t>
            </a:r>
          </a:p>
        </p:txBody>
      </p:sp>
      <p:cxnSp>
        <p:nvCxnSpPr>
          <p:cNvPr id="18" name="Conector recto 71"/>
          <p:cNvCxnSpPr/>
          <p:nvPr/>
        </p:nvCxnSpPr>
        <p:spPr>
          <a:xfrm>
            <a:off x="4256221" y="3582822"/>
            <a:ext cx="0" cy="452149"/>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Conector recto 71"/>
          <p:cNvCxnSpPr/>
          <p:nvPr/>
        </p:nvCxnSpPr>
        <p:spPr>
          <a:xfrm flipH="1">
            <a:off x="2491535" y="4398380"/>
            <a:ext cx="1524880" cy="581487"/>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Conector recto 71"/>
          <p:cNvCxnSpPr/>
          <p:nvPr/>
        </p:nvCxnSpPr>
        <p:spPr>
          <a:xfrm>
            <a:off x="4560425" y="4398380"/>
            <a:ext cx="1399561" cy="581487"/>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extfeld 28"/>
          <p:cNvSpPr txBox="1"/>
          <p:nvPr/>
        </p:nvSpPr>
        <p:spPr>
          <a:xfrm>
            <a:off x="4039565" y="4004837"/>
            <a:ext cx="544010" cy="769441"/>
          </a:xfrm>
          <a:prstGeom prst="rect">
            <a:avLst/>
          </a:prstGeom>
          <a:noFill/>
        </p:spPr>
        <p:txBody>
          <a:bodyPr wrap="square" rtlCol="0">
            <a:spAutoFit/>
          </a:bodyPr>
          <a:lstStyle/>
          <a:p>
            <a:r>
              <a:rPr lang="de-CH" sz="4400" b="1" dirty="0">
                <a:solidFill>
                  <a:srgbClr val="FF0000"/>
                </a:solidFill>
                <a:latin typeface="HelveticaNeue LT 45 Light" panose="020B0404020002020204" pitchFamily="34" charset="0"/>
              </a:rPr>
              <a:t>?</a:t>
            </a:r>
            <a:endParaRPr lang="x-none" b="1" dirty="0">
              <a:solidFill>
                <a:srgbClr val="FF0000"/>
              </a:solidFill>
              <a:latin typeface="HelveticaNeue LT 45 Light" panose="020B0404020002020204" pitchFamily="34" charset="0"/>
            </a:endParaRPr>
          </a:p>
        </p:txBody>
      </p:sp>
      <p:grpSp>
        <p:nvGrpSpPr>
          <p:cNvPr id="2" name="Grupo 1"/>
          <p:cNvGrpSpPr/>
          <p:nvPr/>
        </p:nvGrpSpPr>
        <p:grpSpPr>
          <a:xfrm>
            <a:off x="3657524" y="4060812"/>
            <a:ext cx="1197394" cy="1272002"/>
            <a:chOff x="3657524" y="4060812"/>
            <a:chExt cx="1197394" cy="1272002"/>
          </a:xfrm>
        </p:grpSpPr>
        <p:sp>
          <p:nvSpPr>
            <p:cNvPr id="21" name="Documento 42"/>
            <p:cNvSpPr/>
            <p:nvPr/>
          </p:nvSpPr>
          <p:spPr>
            <a:xfrm>
              <a:off x="3657524" y="4060812"/>
              <a:ext cx="1197394" cy="776392"/>
            </a:xfrm>
            <a:prstGeom prst="flowChartDocumen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600" dirty="0"/>
                <a:t>Modelo INTERLIS</a:t>
              </a:r>
            </a:p>
          </p:txBody>
        </p:sp>
        <p:pic>
          <p:nvPicPr>
            <p:cNvPr id="24" name="Imagen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0772" y="4618131"/>
              <a:ext cx="737405" cy="714683"/>
            </a:xfrm>
            <a:prstGeom prst="rect">
              <a:avLst/>
            </a:prstGeom>
          </p:spPr>
        </p:pic>
      </p:grpSp>
      <p:sp>
        <p:nvSpPr>
          <p:cNvPr id="27" name="CuadroTexto 67"/>
          <p:cNvSpPr txBox="1"/>
          <p:nvPr/>
        </p:nvSpPr>
        <p:spPr>
          <a:xfrm>
            <a:off x="1688504" y="5061360"/>
            <a:ext cx="792559" cy="445822"/>
          </a:xfrm>
          <a:prstGeom prst="rect">
            <a:avLst/>
          </a:prstGeom>
          <a:solidFill>
            <a:srgbClr val="2E75B6"/>
          </a:solidFill>
        </p:spPr>
        <p:txBody>
          <a:bodyPr wrap="square" rtlCol="0">
            <a:noAutofit/>
          </a:bodyPr>
          <a:lstStyle/>
          <a:p>
            <a:pPr algn="ctr"/>
            <a:r>
              <a:rPr lang="es-HN" sz="1200" b="1" dirty="0">
                <a:solidFill>
                  <a:schemeClr val="bg1"/>
                </a:solidFill>
              </a:rPr>
              <a:t>XML</a:t>
            </a:r>
          </a:p>
        </p:txBody>
      </p:sp>
    </p:spTree>
    <p:extLst>
      <p:ext uri="{BB962C8B-B14F-4D97-AF65-F5344CB8AC3E}">
        <p14:creationId xmlns:p14="http://schemas.microsoft.com/office/powerpoint/2010/main" val="120841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p:cNvSpPr txBox="1">
            <a:spLocks/>
          </p:cNvSpPr>
          <p:nvPr/>
        </p:nvSpPr>
        <p:spPr>
          <a:xfrm>
            <a:off x="566057" y="-137690"/>
            <a:ext cx="831668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así funciona!</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7886700" cy="1325563"/>
          </a:xfrm>
        </p:spPr>
        <p:txBody>
          <a:bodyPr>
            <a:normAutofit/>
          </a:bodyPr>
          <a:lstStyle/>
          <a:p>
            <a:pPr>
              <a:tabLst>
                <a:tab pos="6821488" algn="l"/>
              </a:tabLst>
            </a:pPr>
            <a:r>
              <a:rPr lang="es-HN" sz="2800" b="1" dirty="0">
                <a:latin typeface="HelveticaNeue LT 45 Light" panose="020B0404020002020204" pitchFamily="34" charset="0"/>
              </a:rPr>
              <a:t>Implementación LADM basada en INTERLIS</a:t>
            </a:r>
          </a:p>
        </p:txBody>
      </p:sp>
      <p:pic>
        <p:nvPicPr>
          <p:cNvPr id="2" name="Grafik 1"/>
          <p:cNvPicPr>
            <a:picLocks noChangeAspect="1"/>
          </p:cNvPicPr>
          <p:nvPr/>
        </p:nvPicPr>
        <p:blipFill>
          <a:blip r:embed="rId3"/>
          <a:stretch>
            <a:fillRect/>
          </a:stretch>
        </p:blipFill>
        <p:spPr>
          <a:xfrm>
            <a:off x="1644209" y="1446553"/>
            <a:ext cx="5172075" cy="4991100"/>
          </a:xfrm>
          <a:prstGeom prst="rect">
            <a:avLst/>
          </a:prstGeom>
        </p:spPr>
      </p:pic>
    </p:spTree>
    <p:extLst>
      <p:ext uri="{BB962C8B-B14F-4D97-AF65-F5344CB8AC3E}">
        <p14:creationId xmlns:p14="http://schemas.microsoft.com/office/powerpoint/2010/main" val="2399023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348976" y="1723213"/>
            <a:ext cx="8671570" cy="1992445"/>
          </a:xfrm>
          <a:prstGeom prst="rect">
            <a:avLst/>
          </a:prstGeom>
        </p:spPr>
      </p:pic>
      <p:sp>
        <p:nvSpPr>
          <p:cNvPr id="21" name="Título 1"/>
          <p:cNvSpPr txBox="1">
            <a:spLocks/>
          </p:cNvSpPr>
          <p:nvPr/>
        </p:nvSpPr>
        <p:spPr>
          <a:xfrm>
            <a:off x="566057" y="-137690"/>
            <a:ext cx="831668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así funciona!</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21674" cy="1325563"/>
          </a:xfrm>
        </p:spPr>
        <p:txBody>
          <a:bodyPr>
            <a:normAutofit/>
          </a:bodyPr>
          <a:lstStyle/>
          <a:p>
            <a:r>
              <a:rPr lang="es-HN" sz="2800" b="1" dirty="0">
                <a:latin typeface="HelveticaNeue LT 45 Light" panose="020B0404020002020204" pitchFamily="34" charset="0"/>
              </a:rPr>
              <a:t>Implementación con herramientas disponibles (libre)</a:t>
            </a:r>
          </a:p>
        </p:txBody>
      </p:sp>
      <p:pic>
        <p:nvPicPr>
          <p:cNvPr id="1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89" y="2005964"/>
            <a:ext cx="510835" cy="510835"/>
          </a:xfrm>
          <a:prstGeom prst="rect">
            <a:avLst/>
          </a:prstGeom>
        </p:spPr>
      </p:pic>
      <p:pic>
        <p:nvPicPr>
          <p:cNvPr id="14"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6766" y="2027775"/>
            <a:ext cx="511659" cy="513136"/>
          </a:xfrm>
          <a:prstGeom prst="rect">
            <a:avLst/>
          </a:prstGeom>
        </p:spPr>
      </p:pic>
      <p:pic>
        <p:nvPicPr>
          <p:cNvPr id="16"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6899" y="2483444"/>
            <a:ext cx="510835" cy="510835"/>
          </a:xfrm>
          <a:prstGeom prst="rect">
            <a:avLst/>
          </a:prstGeom>
        </p:spPr>
      </p:pic>
      <p:sp>
        <p:nvSpPr>
          <p:cNvPr id="95" name="Rectangle 43"/>
          <p:cNvSpPr>
            <a:spLocks noChangeArrowheads="1"/>
          </p:cNvSpPr>
          <p:nvPr/>
        </p:nvSpPr>
        <p:spPr bwMode="auto">
          <a:xfrm>
            <a:off x="841830" y="3925370"/>
            <a:ext cx="7503884" cy="232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2075" tIns="46038" rIns="92075" bIns="46038"/>
          <a:lstStyle>
            <a:lvl1pPr marL="342900" indent="-342900">
              <a:defRPr sz="2000">
                <a:solidFill>
                  <a:schemeClr val="tx1"/>
                </a:solidFill>
                <a:latin typeface="Wingdings" panose="05000000000000000000" pitchFamily="2" charset="2"/>
              </a:defRPr>
            </a:lvl1pPr>
            <a:lvl2pPr marL="742950" indent="-285750">
              <a:defRPr sz="2000">
                <a:solidFill>
                  <a:schemeClr val="tx1"/>
                </a:solidFill>
                <a:latin typeface="Wingdings" panose="05000000000000000000" pitchFamily="2" charset="2"/>
              </a:defRPr>
            </a:lvl2pPr>
            <a:lvl3pPr marL="1143000" indent="-228600">
              <a:defRPr sz="2000">
                <a:solidFill>
                  <a:schemeClr val="tx1"/>
                </a:solidFill>
                <a:latin typeface="Wingdings" panose="05000000000000000000" pitchFamily="2" charset="2"/>
              </a:defRPr>
            </a:lvl3pPr>
            <a:lvl4pPr marL="1600200" indent="-228600">
              <a:defRPr sz="2000">
                <a:solidFill>
                  <a:schemeClr val="tx1"/>
                </a:solidFill>
                <a:latin typeface="Wingdings" panose="05000000000000000000" pitchFamily="2" charset="2"/>
              </a:defRPr>
            </a:lvl4pPr>
            <a:lvl5pPr marL="2057400" indent="-228600">
              <a:defRPr sz="2000">
                <a:solidFill>
                  <a:schemeClr val="tx1"/>
                </a:solidFill>
                <a:latin typeface="Wingdings" panose="05000000000000000000" pitchFamily="2" charset="2"/>
              </a:defRPr>
            </a:lvl5pPr>
            <a:lvl6pPr marL="2514600" indent="-228600" eaLnBrk="0" fontAlgn="base" hangingPunct="0">
              <a:spcBef>
                <a:spcPct val="0"/>
              </a:spcBef>
              <a:spcAft>
                <a:spcPct val="0"/>
              </a:spcAft>
              <a:defRPr sz="2000">
                <a:solidFill>
                  <a:schemeClr val="tx1"/>
                </a:solidFill>
                <a:latin typeface="Wingdings" panose="05000000000000000000" pitchFamily="2" charset="2"/>
              </a:defRPr>
            </a:lvl6pPr>
            <a:lvl7pPr marL="2971800" indent="-228600" eaLnBrk="0" fontAlgn="base" hangingPunct="0">
              <a:spcBef>
                <a:spcPct val="0"/>
              </a:spcBef>
              <a:spcAft>
                <a:spcPct val="0"/>
              </a:spcAft>
              <a:defRPr sz="2000">
                <a:solidFill>
                  <a:schemeClr val="tx1"/>
                </a:solidFill>
                <a:latin typeface="Wingdings" panose="05000000000000000000" pitchFamily="2" charset="2"/>
              </a:defRPr>
            </a:lvl7pPr>
            <a:lvl8pPr marL="3429000" indent="-228600" eaLnBrk="0" fontAlgn="base" hangingPunct="0">
              <a:spcBef>
                <a:spcPct val="0"/>
              </a:spcBef>
              <a:spcAft>
                <a:spcPct val="0"/>
              </a:spcAft>
              <a:defRPr sz="2000">
                <a:solidFill>
                  <a:schemeClr val="tx1"/>
                </a:solidFill>
                <a:latin typeface="Wingdings" panose="05000000000000000000" pitchFamily="2" charset="2"/>
              </a:defRPr>
            </a:lvl8pPr>
            <a:lvl9pPr marL="3886200" indent="-228600" eaLnBrk="0" fontAlgn="base" hangingPunct="0">
              <a:spcBef>
                <a:spcPct val="0"/>
              </a:spcBef>
              <a:spcAft>
                <a:spcPct val="0"/>
              </a:spcAft>
              <a:defRPr sz="2000">
                <a:solidFill>
                  <a:schemeClr val="tx1"/>
                </a:solidFill>
                <a:latin typeface="Wingdings" panose="05000000000000000000" pitchFamily="2" charset="2"/>
              </a:defRPr>
            </a:lvl9pPr>
          </a:lstStyle>
          <a:p>
            <a:pPr marL="0" indent="0">
              <a:spcBef>
                <a:spcPts val="1200"/>
              </a:spcBef>
              <a:buClr>
                <a:schemeClr val="accent2"/>
              </a:buClr>
              <a:buSzPct val="75000"/>
            </a:pPr>
            <a:r>
              <a:rPr lang="es-ES_tradnl" sz="1800" dirty="0">
                <a:latin typeface="HelveticaNeue LT 45 Light" panose="020B0404020002020204" pitchFamily="34" charset="0"/>
                <a:cs typeface="Arial" panose="020B0604020202020204" pitchFamily="34" charset="0"/>
              </a:rPr>
              <a:t>De un modelo al archivo de intercambio (son 3 capas o pasos)</a:t>
            </a:r>
          </a:p>
          <a:p>
            <a:pPr marL="342900" lvl="1" indent="-342900">
              <a:spcBef>
                <a:spcPts val="1200"/>
              </a:spcBef>
              <a:buClr>
                <a:srgbClr val="00B0F0"/>
              </a:buClr>
              <a:buFont typeface="+mj-lt"/>
              <a:buAutoNum type="arabicPeriod"/>
            </a:pPr>
            <a:r>
              <a:rPr lang="es-ES_tradnl" sz="1800" dirty="0">
                <a:latin typeface="HelveticaNeue LT 45 Light" panose="020B0404020002020204" pitchFamily="34" charset="0"/>
                <a:cs typeface="Arial" panose="020B0604020202020204" pitchFamily="34" charset="0"/>
              </a:rPr>
              <a:t>Generar el modelo en UML usando el UML/INTERLIS-Editor y agregar detalles de INTERLIS </a:t>
            </a:r>
            <a:r>
              <a:rPr lang="es-ES_tradnl" sz="1800" dirty="0" smtClean="0">
                <a:latin typeface="HelveticaNeue LT 45 Light" panose="020B0404020002020204" pitchFamily="34" charset="0"/>
                <a:cs typeface="Arial" panose="020B0604020202020204" pitchFamily="34" charset="0"/>
              </a:rPr>
              <a:t>(ej. geometrías </a:t>
            </a:r>
            <a:r>
              <a:rPr lang="es-ES_tradnl" sz="1800" dirty="0">
                <a:latin typeface="HelveticaNeue LT 45 Light" panose="020B0404020002020204" pitchFamily="34" charset="0"/>
                <a:cs typeface="Arial" panose="020B0604020202020204" pitchFamily="34" charset="0"/>
              </a:rPr>
              <a:t>que no conoce UML), exportar a archivo de modelo INTERLIS (*.*</a:t>
            </a:r>
            <a:r>
              <a:rPr lang="es-ES_tradnl" sz="1800" dirty="0" err="1">
                <a:latin typeface="HelveticaNeue LT 45 Light" panose="020B0404020002020204" pitchFamily="34" charset="0"/>
                <a:cs typeface="Arial" panose="020B0604020202020204" pitchFamily="34" charset="0"/>
              </a:rPr>
              <a:t>ili</a:t>
            </a:r>
            <a:r>
              <a:rPr lang="es-ES_tradnl" sz="1800" dirty="0">
                <a:latin typeface="HelveticaNeue LT 45 Light" panose="020B0404020002020204" pitchFamily="34" charset="0"/>
                <a:cs typeface="Arial" panose="020B0604020202020204" pitchFamily="34" charset="0"/>
              </a:rPr>
              <a:t>)</a:t>
            </a:r>
          </a:p>
          <a:p>
            <a:pPr marL="342900" lvl="1" indent="-342900">
              <a:spcBef>
                <a:spcPts val="1200"/>
              </a:spcBef>
              <a:buClr>
                <a:srgbClr val="00B0F0"/>
              </a:buClr>
              <a:buFont typeface="+mj-lt"/>
              <a:buAutoNum type="arabicPeriod"/>
            </a:pPr>
            <a:r>
              <a:rPr lang="es-ES_tradnl" sz="1800" dirty="0">
                <a:latin typeface="HelveticaNeue LT 45 Light" panose="020B0404020002020204" pitchFamily="34" charset="0"/>
                <a:cs typeface="Arial" panose="020B0604020202020204" pitchFamily="34" charset="0"/>
              </a:rPr>
              <a:t>Validar el modelo por su sintaxis y semántica (INTERLIS-</a:t>
            </a:r>
            <a:r>
              <a:rPr lang="es-ES_tradnl" sz="1800" dirty="0" err="1">
                <a:latin typeface="HelveticaNeue LT 45 Light" panose="020B0404020002020204" pitchFamily="34" charset="0"/>
                <a:cs typeface="Arial" panose="020B0604020202020204" pitchFamily="34" charset="0"/>
              </a:rPr>
              <a:t>Compiler</a:t>
            </a:r>
            <a:r>
              <a:rPr lang="es-ES_tradnl" sz="1800" dirty="0">
                <a:latin typeface="HelveticaNeue LT 45 Light" panose="020B0404020002020204" pitchFamily="34" charset="0"/>
                <a:cs typeface="Arial" panose="020B0604020202020204" pitchFamily="34" charset="0"/>
              </a:rPr>
              <a:t>)</a:t>
            </a:r>
          </a:p>
          <a:p>
            <a:pPr marL="342900" lvl="1" indent="-342900">
              <a:spcBef>
                <a:spcPts val="1200"/>
              </a:spcBef>
              <a:buClr>
                <a:srgbClr val="00B0F0"/>
              </a:buClr>
              <a:buFont typeface="+mj-lt"/>
              <a:buAutoNum type="arabicPeriod"/>
            </a:pPr>
            <a:r>
              <a:rPr lang="es-ES_tradnl" sz="1800" dirty="0">
                <a:latin typeface="HelveticaNeue LT 45 Light" panose="020B0404020002020204" pitchFamily="34" charset="0"/>
                <a:cs typeface="Arial" panose="020B0604020202020204" pitchFamily="34" charset="0"/>
              </a:rPr>
              <a:t>Si </a:t>
            </a:r>
            <a:r>
              <a:rPr lang="es-ES_tradnl" sz="1800" dirty="0" smtClean="0">
                <a:latin typeface="HelveticaNeue LT 45 Light" panose="020B0404020002020204" pitchFamily="34" charset="0"/>
                <a:cs typeface="Arial" panose="020B0604020202020204" pitchFamily="34" charset="0"/>
              </a:rPr>
              <a:t>el modelo </a:t>
            </a:r>
            <a:r>
              <a:rPr lang="es-ES_tradnl" sz="1800" dirty="0">
                <a:latin typeface="HelveticaNeue LT 45 Light" panose="020B0404020002020204" pitchFamily="34" charset="0"/>
                <a:cs typeface="Arial" panose="020B0604020202020204" pitchFamily="34" charset="0"/>
              </a:rPr>
              <a:t>es OK, se genera el formato de intercambio XTF (un XML)</a:t>
            </a:r>
          </a:p>
          <a:p>
            <a:pPr marL="266700" lvl="1" indent="-266700">
              <a:spcBef>
                <a:spcPts val="1200"/>
              </a:spcBef>
              <a:buClr>
                <a:srgbClr val="00B0F0"/>
              </a:buClr>
              <a:buFont typeface="Wingdings" panose="05000000000000000000" pitchFamily="2" charset="2"/>
              <a:buChar char="§"/>
            </a:pPr>
            <a:endParaRPr lang="es-ES_tradnl" sz="1800" dirty="0">
              <a:latin typeface="HelveticaNeue LT 45 Light" panose="020B0404020002020204" pitchFamily="34" charset="0"/>
              <a:cs typeface="Arial" panose="020B0604020202020204" pitchFamily="34" charset="0"/>
            </a:endParaRPr>
          </a:p>
          <a:p>
            <a:pPr marL="266700" lvl="1" indent="-266700">
              <a:spcBef>
                <a:spcPts val="1200"/>
              </a:spcBef>
              <a:buClr>
                <a:srgbClr val="00B0F0"/>
              </a:buClr>
              <a:buFont typeface="Wingdings" panose="05000000000000000000" pitchFamily="2" charset="2"/>
              <a:buChar char="§"/>
            </a:pPr>
            <a:endParaRPr lang="es-ES_tradnl" sz="1800" dirty="0">
              <a:latin typeface="HelveticaNeue LT 45 Light" panose="020B0404020002020204" pitchFamily="34" charset="0"/>
              <a:cs typeface="Arial" panose="020B0604020202020204" pitchFamily="34" charset="0"/>
            </a:endParaRPr>
          </a:p>
        </p:txBody>
      </p:sp>
    </p:spTree>
    <p:extLst>
      <p:ext uri="{BB962C8B-B14F-4D97-AF65-F5344CB8AC3E}">
        <p14:creationId xmlns:p14="http://schemas.microsoft.com/office/powerpoint/2010/main" val="2894972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1"/>
          <p:cNvGrpSpPr/>
          <p:nvPr/>
        </p:nvGrpSpPr>
        <p:grpSpPr>
          <a:xfrm>
            <a:off x="351544" y="1422016"/>
            <a:ext cx="8193673" cy="4410124"/>
            <a:chOff x="351544" y="1422016"/>
            <a:chExt cx="8193673" cy="4410124"/>
          </a:xfrm>
        </p:grpSpPr>
        <p:pic>
          <p:nvPicPr>
            <p:cNvPr id="10" name="Grafik 9"/>
            <p:cNvPicPr>
              <a:picLocks noChangeAspect="1"/>
            </p:cNvPicPr>
            <p:nvPr/>
          </p:nvPicPr>
          <p:blipFill>
            <a:blip r:embed="rId3"/>
            <a:stretch>
              <a:fillRect/>
            </a:stretch>
          </p:blipFill>
          <p:spPr>
            <a:xfrm>
              <a:off x="351544" y="1422016"/>
              <a:ext cx="8193673" cy="4410124"/>
            </a:xfrm>
            <a:prstGeom prst="rect">
              <a:avLst/>
            </a:prstGeom>
          </p:spPr>
        </p:pic>
        <p:sp>
          <p:nvSpPr>
            <p:cNvPr id="14" name="Textfeld 13"/>
            <p:cNvSpPr txBox="1"/>
            <p:nvPr/>
          </p:nvSpPr>
          <p:spPr>
            <a:xfrm>
              <a:off x="3562026" y="3454680"/>
              <a:ext cx="3750527" cy="380516"/>
            </a:xfrm>
            <a:prstGeom prst="rect">
              <a:avLst/>
            </a:prstGeom>
            <a:solidFill>
              <a:schemeClr val="bg1"/>
            </a:solidFill>
          </p:spPr>
          <p:txBody>
            <a:bodyPr wrap="square" rtlCol="0">
              <a:spAutoFit/>
            </a:bodyPr>
            <a:lstStyle/>
            <a:p>
              <a:r>
                <a:rPr lang="de-CH" b="1" dirty="0" err="1" smtClean="0">
                  <a:latin typeface="HelveticaNeue LT 45 Light" panose="020B0404020002020204" pitchFamily="34" charset="0"/>
                </a:rPr>
                <a:t>Modelado</a:t>
              </a:r>
              <a:r>
                <a:rPr lang="de-CH" b="1" dirty="0" smtClean="0">
                  <a:latin typeface="HelveticaNeue LT 45 Light" panose="020B0404020002020204" pitchFamily="34" charset="0"/>
                </a:rPr>
                <a:t> en UML/INTERLIS Editor</a:t>
              </a:r>
              <a:endParaRPr lang="es-419" b="1" dirty="0">
                <a:latin typeface="HelveticaNeue LT 45 Light" panose="020B0404020002020204" pitchFamily="34" charset="0"/>
              </a:endParaRPr>
            </a:p>
          </p:txBody>
        </p:sp>
      </p:grpSp>
      <p:sp>
        <p:nvSpPr>
          <p:cNvPr id="27" name="Título 1"/>
          <p:cNvSpPr txBox="1">
            <a:spLocks/>
          </p:cNvSpPr>
          <p:nvPr/>
        </p:nvSpPr>
        <p:spPr>
          <a:xfrm>
            <a:off x="566057" y="-137690"/>
            <a:ext cx="831668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así funciona!</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3" name="Gruppieren 12"/>
          <p:cNvGrpSpPr/>
          <p:nvPr/>
        </p:nvGrpSpPr>
        <p:grpSpPr>
          <a:xfrm>
            <a:off x="351544" y="1422016"/>
            <a:ext cx="5642855" cy="4233986"/>
            <a:chOff x="351544" y="1422016"/>
            <a:chExt cx="5642855" cy="4233986"/>
          </a:xfrm>
        </p:grpSpPr>
        <p:pic>
          <p:nvPicPr>
            <p:cNvPr id="5" name="Grafik 4"/>
            <p:cNvPicPr>
              <a:picLocks noChangeAspect="1"/>
            </p:cNvPicPr>
            <p:nvPr/>
          </p:nvPicPr>
          <p:blipFill>
            <a:blip r:embed="rId4"/>
            <a:stretch>
              <a:fillRect/>
            </a:stretch>
          </p:blipFill>
          <p:spPr>
            <a:xfrm>
              <a:off x="351544" y="1422016"/>
              <a:ext cx="5642855" cy="4233986"/>
            </a:xfrm>
            <a:prstGeom prst="rect">
              <a:avLst/>
            </a:prstGeom>
          </p:spPr>
        </p:pic>
        <p:sp>
          <p:nvSpPr>
            <p:cNvPr id="2" name="Textfeld 1"/>
            <p:cNvSpPr txBox="1"/>
            <p:nvPr/>
          </p:nvSpPr>
          <p:spPr>
            <a:xfrm>
              <a:off x="1134319" y="3576614"/>
              <a:ext cx="3750198" cy="369332"/>
            </a:xfrm>
            <a:prstGeom prst="rect">
              <a:avLst/>
            </a:prstGeom>
            <a:noFill/>
          </p:spPr>
          <p:txBody>
            <a:bodyPr wrap="square" rtlCol="0">
              <a:spAutoFit/>
            </a:bodyPr>
            <a:lstStyle/>
            <a:p>
              <a:r>
                <a:rPr lang="de-CH" b="1" dirty="0" err="1">
                  <a:latin typeface="HelveticaNeue LT 45 Light" panose="020B0404020002020204" pitchFamily="34" charset="0"/>
                </a:rPr>
                <a:t>Archivo</a:t>
              </a:r>
              <a:r>
                <a:rPr lang="de-CH" b="1" dirty="0">
                  <a:latin typeface="HelveticaNeue LT 45 Light" panose="020B0404020002020204" pitchFamily="34" charset="0"/>
                </a:rPr>
                <a:t> de </a:t>
              </a:r>
              <a:r>
                <a:rPr lang="de-CH" b="1" dirty="0" err="1">
                  <a:latin typeface="HelveticaNeue LT 45 Light" panose="020B0404020002020204" pitchFamily="34" charset="0"/>
                </a:rPr>
                <a:t>Modelo</a:t>
              </a:r>
              <a:r>
                <a:rPr lang="de-CH" b="1" dirty="0">
                  <a:latin typeface="HelveticaNeue LT 45 Light" panose="020B0404020002020204" pitchFamily="34" charset="0"/>
                </a:rPr>
                <a:t> (</a:t>
              </a:r>
              <a:r>
                <a:rPr lang="de-CH" b="1" dirty="0" err="1">
                  <a:latin typeface="HelveticaNeue LT 45 Light" panose="020B0404020002020204" pitchFamily="34" charset="0"/>
                </a:rPr>
                <a:t>Texto</a:t>
              </a:r>
              <a:r>
                <a:rPr lang="de-CH" b="1" dirty="0">
                  <a:latin typeface="HelveticaNeue LT 45 Light" panose="020B0404020002020204" pitchFamily="34" charset="0"/>
                </a:rPr>
                <a:t> ASCII)</a:t>
              </a:r>
              <a:endParaRPr lang="es-419" b="1" dirty="0">
                <a:latin typeface="HelveticaNeue LT 45 Light" panose="020B0404020002020204" pitchFamily="34" charset="0"/>
              </a:endParaRPr>
            </a:p>
          </p:txBody>
        </p:sp>
      </p:grpSp>
      <p:grpSp>
        <p:nvGrpSpPr>
          <p:cNvPr id="3" name="Gruppieren 2"/>
          <p:cNvGrpSpPr/>
          <p:nvPr/>
        </p:nvGrpSpPr>
        <p:grpSpPr>
          <a:xfrm>
            <a:off x="2588302" y="2000876"/>
            <a:ext cx="6242054" cy="4457978"/>
            <a:chOff x="2588302" y="2000876"/>
            <a:chExt cx="6242054" cy="4457978"/>
          </a:xfrm>
        </p:grpSpPr>
        <p:pic>
          <p:nvPicPr>
            <p:cNvPr id="4" name="Grafik 3"/>
            <p:cNvPicPr>
              <a:picLocks noChangeAspect="1"/>
            </p:cNvPicPr>
            <p:nvPr/>
          </p:nvPicPr>
          <p:blipFill>
            <a:blip r:embed="rId5"/>
            <a:stretch>
              <a:fillRect/>
            </a:stretch>
          </p:blipFill>
          <p:spPr>
            <a:xfrm>
              <a:off x="2588302" y="2000876"/>
              <a:ext cx="5956915" cy="4457978"/>
            </a:xfrm>
            <a:prstGeom prst="rect">
              <a:avLst/>
            </a:prstGeom>
          </p:spPr>
        </p:pic>
        <p:sp>
          <p:nvSpPr>
            <p:cNvPr id="11" name="Textfeld 10"/>
            <p:cNvSpPr txBox="1"/>
            <p:nvPr/>
          </p:nvSpPr>
          <p:spPr>
            <a:xfrm>
              <a:off x="5080158" y="4229865"/>
              <a:ext cx="3750198" cy="369332"/>
            </a:xfrm>
            <a:prstGeom prst="rect">
              <a:avLst/>
            </a:prstGeom>
            <a:solidFill>
              <a:schemeClr val="bg1"/>
            </a:solidFill>
          </p:spPr>
          <p:txBody>
            <a:bodyPr wrap="square" rtlCol="0">
              <a:spAutoFit/>
            </a:bodyPr>
            <a:lstStyle/>
            <a:p>
              <a:r>
                <a:rPr lang="de-CH" b="1" dirty="0" err="1">
                  <a:latin typeface="HelveticaNeue LT 45 Light" panose="020B0404020002020204" pitchFamily="34" charset="0"/>
                </a:rPr>
                <a:t>Archivo</a:t>
              </a:r>
              <a:r>
                <a:rPr lang="de-CH" b="1" dirty="0">
                  <a:latin typeface="HelveticaNeue LT 45 Light" panose="020B0404020002020204" pitchFamily="34" charset="0"/>
                </a:rPr>
                <a:t> de </a:t>
              </a:r>
              <a:r>
                <a:rPr lang="de-CH" b="1" dirty="0" err="1">
                  <a:latin typeface="HelveticaNeue LT 45 Light" panose="020B0404020002020204" pitchFamily="34" charset="0"/>
                </a:rPr>
                <a:t>Transferencia</a:t>
              </a:r>
              <a:r>
                <a:rPr lang="de-CH" b="1" dirty="0">
                  <a:latin typeface="HelveticaNeue LT 45 Light" panose="020B0404020002020204" pitchFamily="34" charset="0"/>
                </a:rPr>
                <a:t> XTF (XML)</a:t>
              </a:r>
              <a:endParaRPr lang="es-419" b="1" dirty="0">
                <a:latin typeface="HelveticaNeue LT 45 Light" panose="020B0404020002020204" pitchFamily="34" charset="0"/>
              </a:endParaRPr>
            </a:p>
          </p:txBody>
        </p:sp>
      </p:grpSp>
      <p:sp>
        <p:nvSpPr>
          <p:cNvPr id="15" name="Título 9"/>
          <p:cNvSpPr>
            <a:spLocks noGrp="1"/>
          </p:cNvSpPr>
          <p:nvPr>
            <p:ph type="title"/>
          </p:nvPr>
        </p:nvSpPr>
        <p:spPr>
          <a:xfrm>
            <a:off x="286897" y="120990"/>
            <a:ext cx="8421674" cy="1325563"/>
          </a:xfrm>
        </p:spPr>
        <p:txBody>
          <a:bodyPr>
            <a:normAutofit/>
          </a:bodyPr>
          <a:lstStyle/>
          <a:p>
            <a:r>
              <a:rPr lang="es-HN" sz="2800" b="1" dirty="0">
                <a:latin typeface="HelveticaNeue LT 45 Light" panose="020B0404020002020204" pitchFamily="34" charset="0"/>
              </a:rPr>
              <a:t>Implementación con herramientas disponibles (libre)</a:t>
            </a:r>
          </a:p>
        </p:txBody>
      </p:sp>
    </p:spTree>
    <p:extLst>
      <p:ext uri="{BB962C8B-B14F-4D97-AF65-F5344CB8AC3E}">
        <p14:creationId xmlns:p14="http://schemas.microsoft.com/office/powerpoint/2010/main" val="3150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500"/>
                                        <p:tgtEl>
                                          <p:spTgt spid="12"/>
                                        </p:tgtEl>
                                      </p:cBhvr>
                                    </p:animEffect>
                                    <p:set>
                                      <p:cBhvr>
                                        <p:cTn id="11" dur="1" fill="hold">
                                          <p:stCondLst>
                                            <p:cond delay="1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ítulo 1"/>
          <p:cNvSpPr txBox="1">
            <a:spLocks/>
          </p:cNvSpPr>
          <p:nvPr/>
        </p:nvSpPr>
        <p:spPr>
          <a:xfrm>
            <a:off x="117787" y="-137690"/>
            <a:ext cx="794085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  para qué?</a:t>
            </a:r>
            <a:endParaRPr lang="es-HN" sz="11500" b="1" dirty="0">
              <a:solidFill>
                <a:srgbClr val="FBFBFB"/>
              </a:solidFill>
              <a:effectLst>
                <a:glow rad="127000">
                  <a:srgbClr val="C7C7C7">
                    <a:alpha val="27000"/>
                  </a:srgbClr>
                </a:glow>
              </a:effectLst>
            </a:endParaRPr>
          </a:p>
        </p:txBody>
      </p:sp>
      <p:sp>
        <p:nvSpPr>
          <p:cNvPr id="158" name="Rectángulo 157"/>
          <p:cNvSpPr/>
          <p:nvPr/>
        </p:nvSpPr>
        <p:spPr>
          <a:xfrm>
            <a:off x="4320461" y="1705234"/>
            <a:ext cx="2350941" cy="26056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111" name="Imagen 110"/>
          <p:cNvPicPr>
            <a:picLocks noChangeAspect="1"/>
          </p:cNvPicPr>
          <p:nvPr/>
        </p:nvPicPr>
        <p:blipFill>
          <a:blip r:embed="rId4">
            <a:duotone>
              <a:schemeClr val="accent3">
                <a:shade val="45000"/>
                <a:satMod val="135000"/>
              </a:schemeClr>
              <a:prstClr val="white"/>
            </a:duotone>
          </a:blip>
          <a:stretch>
            <a:fillRect/>
          </a:stretch>
        </p:blipFill>
        <p:spPr>
          <a:xfrm>
            <a:off x="1326499" y="1750031"/>
            <a:ext cx="1084075" cy="1084075"/>
          </a:xfrm>
          <a:prstGeom prst="rect">
            <a:avLst/>
          </a:prstGeom>
        </p:spPr>
      </p:pic>
      <p:cxnSp>
        <p:nvCxnSpPr>
          <p:cNvPr id="104" name="Conector recto 103"/>
          <p:cNvCxnSpPr/>
          <p:nvPr/>
        </p:nvCxnSpPr>
        <p:spPr>
          <a:xfrm flipH="1" flipV="1">
            <a:off x="1859212" y="2832246"/>
            <a:ext cx="598" cy="580346"/>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0" name="Conector recto 69"/>
          <p:cNvCxnSpPr/>
          <p:nvPr/>
        </p:nvCxnSpPr>
        <p:spPr>
          <a:xfrm flipV="1">
            <a:off x="6180414" y="4847791"/>
            <a:ext cx="0" cy="681337"/>
          </a:xfrm>
          <a:prstGeom prst="line">
            <a:avLst/>
          </a:prstGeom>
          <a:ln w="28575">
            <a:solidFill>
              <a:srgbClr val="FF0000"/>
            </a:solidFill>
            <a:prstDash val="sysDash"/>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7" name="Conector recto 76"/>
          <p:cNvCxnSpPr/>
          <p:nvPr/>
        </p:nvCxnSpPr>
        <p:spPr>
          <a:xfrm flipH="1">
            <a:off x="6684314" y="5925432"/>
            <a:ext cx="998354" cy="0"/>
          </a:xfrm>
          <a:prstGeom prst="line">
            <a:avLst/>
          </a:prstGeom>
          <a:ln w="28575">
            <a:solidFill>
              <a:srgbClr val="FF0000"/>
            </a:solidFill>
            <a:prstDash val="sysDash"/>
            <a:headEnd type="arrow"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Conector recto 66"/>
          <p:cNvCxnSpPr/>
          <p:nvPr/>
        </p:nvCxnSpPr>
        <p:spPr>
          <a:xfrm>
            <a:off x="3196492" y="5935528"/>
            <a:ext cx="2435359" cy="0"/>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Conector recto 61"/>
          <p:cNvCxnSpPr/>
          <p:nvPr/>
        </p:nvCxnSpPr>
        <p:spPr>
          <a:xfrm>
            <a:off x="3241358" y="4847791"/>
            <a:ext cx="2939056" cy="0"/>
          </a:xfrm>
          <a:prstGeom prst="line">
            <a:avLst/>
          </a:prstGeom>
          <a:ln w="28575">
            <a:solidFill>
              <a:srgbClr val="FF0000"/>
            </a:solidFill>
            <a:prstDash val="sysDash"/>
            <a:headEnd type="arrow"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45" name="Grupo 144"/>
          <p:cNvGrpSpPr/>
          <p:nvPr/>
        </p:nvGrpSpPr>
        <p:grpSpPr>
          <a:xfrm>
            <a:off x="226646" y="4354499"/>
            <a:ext cx="3099234" cy="2321400"/>
            <a:chOff x="609552" y="4354499"/>
            <a:chExt cx="2716328" cy="2034594"/>
          </a:xfrm>
        </p:grpSpPr>
        <p:pic>
          <p:nvPicPr>
            <p:cNvPr id="26" name="Imagen 25"/>
            <p:cNvPicPr>
              <a:picLocks noChangeAspect="1"/>
            </p:cNvPicPr>
            <p:nvPr/>
          </p:nvPicPr>
          <p:blipFill>
            <a:blip r:embed="rId5"/>
            <a:stretch>
              <a:fillRect/>
            </a:stretch>
          </p:blipFill>
          <p:spPr>
            <a:xfrm>
              <a:off x="609552" y="4354499"/>
              <a:ext cx="2716328" cy="2034594"/>
            </a:xfrm>
            <a:prstGeom prst="rect">
              <a:avLst/>
            </a:prstGeom>
            <a:ln>
              <a:noFill/>
            </a:ln>
            <a:effectLst>
              <a:softEdge rad="177800"/>
            </a:effectLst>
          </p:spPr>
        </p:pic>
        <p:pic>
          <p:nvPicPr>
            <p:cNvPr id="30" name="Imagen 29"/>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flipH="1">
              <a:off x="1220860" y="4806780"/>
              <a:ext cx="1279383" cy="1375522"/>
            </a:xfrm>
            <a:prstGeom prst="rect">
              <a:avLst/>
            </a:prstGeom>
            <a:effectLst>
              <a:glow rad="38100">
                <a:srgbClr val="FFFF00">
                  <a:alpha val="54000"/>
                </a:srgbClr>
              </a:glow>
            </a:effectLst>
          </p:spPr>
        </p:pic>
      </p:grpSp>
      <p:cxnSp>
        <p:nvCxnSpPr>
          <p:cNvPr id="75" name="Conector recto 74"/>
          <p:cNvCxnSpPr/>
          <p:nvPr/>
        </p:nvCxnSpPr>
        <p:spPr>
          <a:xfrm flipV="1">
            <a:off x="8034214" y="1164507"/>
            <a:ext cx="0" cy="1283694"/>
          </a:xfrm>
          <a:prstGeom prst="line">
            <a:avLst/>
          </a:prstGeom>
          <a:ln w="28575">
            <a:solidFill>
              <a:srgbClr val="FF0000"/>
            </a:solidFill>
            <a:prstDash val="sysDash"/>
            <a:headEnd type="arrow"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4" name="Conector recto 83"/>
          <p:cNvCxnSpPr/>
          <p:nvPr/>
        </p:nvCxnSpPr>
        <p:spPr>
          <a:xfrm>
            <a:off x="1865322" y="1177174"/>
            <a:ext cx="6159038" cy="0"/>
          </a:xfrm>
          <a:prstGeom prst="line">
            <a:avLst/>
          </a:prstGeom>
          <a:ln w="28575">
            <a:solidFill>
              <a:srgbClr val="FF0000"/>
            </a:solidFill>
            <a:prstDash val="sysDash"/>
            <a:headEnd type="none"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Conector recto 86"/>
          <p:cNvCxnSpPr/>
          <p:nvPr/>
        </p:nvCxnSpPr>
        <p:spPr>
          <a:xfrm flipV="1">
            <a:off x="3420406" y="2276027"/>
            <a:ext cx="0" cy="1318993"/>
          </a:xfrm>
          <a:prstGeom prst="line">
            <a:avLst/>
          </a:prstGeom>
          <a:ln w="28575">
            <a:solidFill>
              <a:srgbClr val="FF0000"/>
            </a:solidFill>
            <a:prstDash val="sysDash"/>
            <a:headEnd type="none"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8" name="Conector recto 87"/>
          <p:cNvCxnSpPr/>
          <p:nvPr/>
        </p:nvCxnSpPr>
        <p:spPr>
          <a:xfrm flipH="1">
            <a:off x="2406923" y="2276027"/>
            <a:ext cx="1013482" cy="0"/>
          </a:xfrm>
          <a:prstGeom prst="line">
            <a:avLst/>
          </a:prstGeom>
          <a:ln w="28575">
            <a:solidFill>
              <a:srgbClr val="FF0000"/>
            </a:solidFill>
            <a:prstDash val="sysDash"/>
            <a:headEnd type="none"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9" name="Conector recto 88"/>
          <p:cNvCxnSpPr/>
          <p:nvPr/>
        </p:nvCxnSpPr>
        <p:spPr>
          <a:xfrm flipH="1" flipV="1">
            <a:off x="1862796" y="1164507"/>
            <a:ext cx="598" cy="580346"/>
          </a:xfrm>
          <a:prstGeom prst="line">
            <a:avLst/>
          </a:prstGeom>
          <a:ln w="28575">
            <a:solidFill>
              <a:srgbClr val="FF0000"/>
            </a:solidFill>
            <a:prstDash val="sysDash"/>
            <a:headEnd type="none"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6" name="Conector recto 95"/>
          <p:cNvCxnSpPr/>
          <p:nvPr/>
        </p:nvCxnSpPr>
        <p:spPr>
          <a:xfrm>
            <a:off x="2141725" y="3595019"/>
            <a:ext cx="1278681" cy="0"/>
          </a:xfrm>
          <a:prstGeom prst="line">
            <a:avLst/>
          </a:prstGeom>
          <a:ln w="28575">
            <a:solidFill>
              <a:srgbClr val="FF0000"/>
            </a:solidFill>
            <a:prstDash val="sysDash"/>
            <a:headEnd type="arrow"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39" name="Grupo 138"/>
          <p:cNvGrpSpPr/>
          <p:nvPr/>
        </p:nvGrpSpPr>
        <p:grpSpPr>
          <a:xfrm>
            <a:off x="5631851" y="5384730"/>
            <a:ext cx="1084075" cy="1084075"/>
            <a:chOff x="5631851" y="4478140"/>
            <a:chExt cx="1084075" cy="1084075"/>
          </a:xfrm>
        </p:grpSpPr>
        <p:pic>
          <p:nvPicPr>
            <p:cNvPr id="100" name="Imagen 99"/>
            <p:cNvPicPr>
              <a:picLocks noChangeAspect="1"/>
            </p:cNvPicPr>
            <p:nvPr/>
          </p:nvPicPr>
          <p:blipFill>
            <a:blip r:embed="rId4">
              <a:duotone>
                <a:schemeClr val="accent3">
                  <a:shade val="45000"/>
                  <a:satMod val="135000"/>
                </a:schemeClr>
                <a:prstClr val="white"/>
              </a:duotone>
            </a:blip>
            <a:stretch>
              <a:fillRect/>
            </a:stretch>
          </p:blipFill>
          <p:spPr>
            <a:xfrm>
              <a:off x="5631851" y="4478140"/>
              <a:ext cx="1084075" cy="1084075"/>
            </a:xfrm>
            <a:prstGeom prst="rect">
              <a:avLst/>
            </a:prstGeom>
          </p:spPr>
        </p:pic>
        <p:graphicFrame>
          <p:nvGraphicFramePr>
            <p:cNvPr id="66" name="Objeto 65"/>
            <p:cNvGraphicFramePr>
              <a:graphicFrameLocks noChangeAspect="1"/>
            </p:cNvGraphicFramePr>
            <p:nvPr>
              <p:extLst/>
            </p:nvPr>
          </p:nvGraphicFramePr>
          <p:xfrm>
            <a:off x="5842147" y="4892784"/>
            <a:ext cx="672993" cy="536673"/>
          </p:xfrm>
          <a:graphic>
            <a:graphicData uri="http://schemas.openxmlformats.org/presentationml/2006/ole">
              <mc:AlternateContent xmlns:mc="http://schemas.openxmlformats.org/markup-compatibility/2006">
                <mc:Choice xmlns:v="urn:schemas-microsoft-com:vml" Requires="v">
                  <p:oleObj spid="_x0000_s16491" name="CorelDRAW" r:id="rId7" imgW="4341246" imgH="3462652" progId="CorelDraw.Graphic.15">
                    <p:embed/>
                  </p:oleObj>
                </mc:Choice>
                <mc:Fallback>
                  <p:oleObj name="CorelDRAW" r:id="rId7" imgW="4341246" imgH="3462652" progId="CorelDraw.Graphic.15">
                    <p:embed/>
                    <p:pic>
                      <p:nvPicPr>
                        <p:cNvPr id="0" name=""/>
                        <p:cNvPicPr/>
                        <p:nvPr/>
                      </p:nvPicPr>
                      <p:blipFill>
                        <a:blip r:embed="rId8"/>
                        <a:stretch>
                          <a:fillRect/>
                        </a:stretch>
                      </p:blipFill>
                      <p:spPr>
                        <a:xfrm>
                          <a:off x="5842147" y="4892784"/>
                          <a:ext cx="672993" cy="536673"/>
                        </a:xfrm>
                        <a:prstGeom prst="rect">
                          <a:avLst/>
                        </a:prstGeom>
                      </p:spPr>
                    </p:pic>
                  </p:oleObj>
                </mc:Fallback>
              </mc:AlternateContent>
            </a:graphicData>
          </a:graphic>
        </p:graphicFrame>
      </p:grpSp>
      <p:pic>
        <p:nvPicPr>
          <p:cNvPr id="107" name="Imagen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81186" y="2002695"/>
            <a:ext cx="557687" cy="557687"/>
          </a:xfrm>
          <a:prstGeom prst="rect">
            <a:avLst/>
          </a:prstGeom>
        </p:spPr>
      </p:pic>
      <p:cxnSp>
        <p:nvCxnSpPr>
          <p:cNvPr id="117" name="Conector recto 116"/>
          <p:cNvCxnSpPr/>
          <p:nvPr/>
        </p:nvCxnSpPr>
        <p:spPr>
          <a:xfrm flipV="1">
            <a:off x="8037450" y="3062135"/>
            <a:ext cx="0" cy="2428326"/>
          </a:xfrm>
          <a:prstGeom prst="line">
            <a:avLst/>
          </a:prstGeom>
          <a:ln w="28575">
            <a:solidFill>
              <a:srgbClr val="FF0000"/>
            </a:solidFill>
            <a:prstDash val="sysDash"/>
            <a:headEnd type="arrow" w="med" len="med"/>
            <a:tailEnd type="none"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3" name="Imagen 1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5934" y="2448201"/>
            <a:ext cx="557687" cy="635763"/>
          </a:xfrm>
          <a:prstGeom prst="rect">
            <a:avLst/>
          </a:prstGeom>
        </p:spPr>
      </p:pic>
      <p:sp>
        <p:nvSpPr>
          <p:cNvPr id="119" name="CuadroTexto 118"/>
          <p:cNvSpPr txBox="1"/>
          <p:nvPr/>
        </p:nvSpPr>
        <p:spPr>
          <a:xfrm>
            <a:off x="5593567" y="6444451"/>
            <a:ext cx="1145804" cy="461665"/>
          </a:xfrm>
          <a:prstGeom prst="rect">
            <a:avLst/>
          </a:prstGeom>
          <a:noFill/>
        </p:spPr>
        <p:txBody>
          <a:bodyPr wrap="square" rtlCol="0">
            <a:spAutoFit/>
          </a:bodyPr>
          <a:lstStyle/>
          <a:p>
            <a:pPr algn="ctr"/>
            <a:r>
              <a:rPr lang="es-HN" sz="1200" b="1" dirty="0">
                <a:solidFill>
                  <a:srgbClr val="0070C0"/>
                </a:solidFill>
              </a:rPr>
              <a:t>Verificación</a:t>
            </a:r>
          </a:p>
          <a:p>
            <a:pPr algn="ctr"/>
            <a:r>
              <a:rPr lang="es-HN" sz="1200" b="1" dirty="0">
                <a:solidFill>
                  <a:srgbClr val="0070C0"/>
                </a:solidFill>
              </a:rPr>
              <a:t>Manual</a:t>
            </a:r>
          </a:p>
        </p:txBody>
      </p:sp>
      <p:sp>
        <p:nvSpPr>
          <p:cNvPr id="121" name="CuadroTexto 120"/>
          <p:cNvSpPr txBox="1"/>
          <p:nvPr/>
        </p:nvSpPr>
        <p:spPr>
          <a:xfrm>
            <a:off x="7381943" y="6433726"/>
            <a:ext cx="1345300" cy="461665"/>
          </a:xfrm>
          <a:prstGeom prst="rect">
            <a:avLst/>
          </a:prstGeom>
          <a:noFill/>
        </p:spPr>
        <p:txBody>
          <a:bodyPr wrap="square" rtlCol="0">
            <a:spAutoFit/>
          </a:bodyPr>
          <a:lstStyle/>
          <a:p>
            <a:pPr algn="ctr"/>
            <a:r>
              <a:rPr lang="es-HN" sz="1200" b="1" dirty="0"/>
              <a:t>Base de Datos</a:t>
            </a:r>
          </a:p>
          <a:p>
            <a:pPr algn="ctr"/>
            <a:r>
              <a:rPr lang="es-HN" sz="1200" b="1" dirty="0"/>
              <a:t>Repositorio</a:t>
            </a:r>
          </a:p>
        </p:txBody>
      </p:sp>
      <p:sp>
        <p:nvSpPr>
          <p:cNvPr id="122" name="CuadroTexto 121"/>
          <p:cNvSpPr txBox="1"/>
          <p:nvPr/>
        </p:nvSpPr>
        <p:spPr>
          <a:xfrm>
            <a:off x="7610535" y="3206007"/>
            <a:ext cx="1038331" cy="276999"/>
          </a:xfrm>
          <a:prstGeom prst="rect">
            <a:avLst/>
          </a:prstGeom>
          <a:solidFill>
            <a:schemeClr val="bg1"/>
          </a:solidFill>
        </p:spPr>
        <p:txBody>
          <a:bodyPr wrap="square" rtlCol="0">
            <a:spAutoFit/>
          </a:bodyPr>
          <a:lstStyle/>
          <a:p>
            <a:r>
              <a:rPr lang="es-HN" sz="1200" b="1" dirty="0" err="1">
                <a:solidFill>
                  <a:srgbClr val="0070C0"/>
                </a:solidFill>
              </a:rPr>
              <a:t>Import</a:t>
            </a:r>
            <a:r>
              <a:rPr lang="es-HN" sz="1200" b="1" dirty="0">
                <a:solidFill>
                  <a:srgbClr val="0070C0"/>
                </a:solidFill>
              </a:rPr>
              <a:t> a BD</a:t>
            </a:r>
          </a:p>
        </p:txBody>
      </p:sp>
      <p:sp>
        <p:nvSpPr>
          <p:cNvPr id="123" name="CuadroTexto 122"/>
          <p:cNvSpPr txBox="1"/>
          <p:nvPr/>
        </p:nvSpPr>
        <p:spPr>
          <a:xfrm>
            <a:off x="566720" y="3454406"/>
            <a:ext cx="1292492" cy="830997"/>
          </a:xfrm>
          <a:prstGeom prst="rect">
            <a:avLst/>
          </a:prstGeom>
          <a:noFill/>
        </p:spPr>
        <p:txBody>
          <a:bodyPr wrap="square" rtlCol="0">
            <a:spAutoFit/>
          </a:bodyPr>
          <a:lstStyle/>
          <a:p>
            <a:pPr algn="ctr"/>
            <a:r>
              <a:rPr lang="es-HN" sz="1200" b="1" dirty="0" smtClean="0">
                <a:solidFill>
                  <a:srgbClr val="0070C0"/>
                </a:solidFill>
              </a:rPr>
              <a:t>Datos en </a:t>
            </a:r>
          </a:p>
          <a:p>
            <a:pPr algn="ctr"/>
            <a:r>
              <a:rPr lang="es-HN" sz="1200" b="1" dirty="0" smtClean="0">
                <a:solidFill>
                  <a:srgbClr val="0070C0"/>
                </a:solidFill>
              </a:rPr>
              <a:t>Formato de  </a:t>
            </a:r>
            <a:r>
              <a:rPr lang="es-HN" sz="1200" b="1" dirty="0">
                <a:solidFill>
                  <a:srgbClr val="0070C0"/>
                </a:solidFill>
              </a:rPr>
              <a:t>Intercambio</a:t>
            </a:r>
          </a:p>
          <a:p>
            <a:pPr algn="ctr"/>
            <a:r>
              <a:rPr lang="es-HN" sz="1200" b="1" dirty="0">
                <a:solidFill>
                  <a:srgbClr val="0070C0"/>
                </a:solidFill>
              </a:rPr>
              <a:t>(XTF)</a:t>
            </a:r>
          </a:p>
        </p:txBody>
      </p:sp>
      <p:sp>
        <p:nvSpPr>
          <p:cNvPr id="125" name="CuadroTexto 124"/>
          <p:cNvSpPr txBox="1"/>
          <p:nvPr/>
        </p:nvSpPr>
        <p:spPr>
          <a:xfrm>
            <a:off x="270138" y="2025502"/>
            <a:ext cx="1143067" cy="461665"/>
          </a:xfrm>
          <a:prstGeom prst="rect">
            <a:avLst/>
          </a:prstGeom>
          <a:noFill/>
        </p:spPr>
        <p:txBody>
          <a:bodyPr wrap="square" rtlCol="0">
            <a:spAutoFit/>
          </a:bodyPr>
          <a:lstStyle/>
          <a:p>
            <a:pPr algn="ctr"/>
            <a:r>
              <a:rPr lang="es-HN" sz="1200" b="1" dirty="0">
                <a:solidFill>
                  <a:srgbClr val="0070C0"/>
                </a:solidFill>
              </a:rPr>
              <a:t>Servicio </a:t>
            </a:r>
            <a:r>
              <a:rPr lang="es-HN" sz="1200" b="1" dirty="0" smtClean="0">
                <a:solidFill>
                  <a:srgbClr val="0070C0"/>
                </a:solidFill>
              </a:rPr>
              <a:t>Web de </a:t>
            </a:r>
            <a:r>
              <a:rPr lang="es-HN" sz="1200" b="1" dirty="0">
                <a:solidFill>
                  <a:srgbClr val="0070C0"/>
                </a:solidFill>
              </a:rPr>
              <a:t>Validación</a:t>
            </a:r>
          </a:p>
        </p:txBody>
      </p:sp>
      <p:sp>
        <p:nvSpPr>
          <p:cNvPr id="126" name="CuadroTexto 125"/>
          <p:cNvSpPr txBox="1"/>
          <p:nvPr/>
        </p:nvSpPr>
        <p:spPr>
          <a:xfrm>
            <a:off x="1697790" y="1366478"/>
            <a:ext cx="611896" cy="437865"/>
          </a:xfrm>
          <a:prstGeom prst="rect">
            <a:avLst/>
          </a:prstGeom>
          <a:noFill/>
        </p:spPr>
        <p:txBody>
          <a:bodyPr wrap="square" rtlCol="0">
            <a:spAutoFit/>
          </a:bodyPr>
          <a:lstStyle/>
          <a:p>
            <a:pPr algn="ctr"/>
            <a:r>
              <a:rPr lang="es-HN" sz="1200" b="1" dirty="0"/>
              <a:t>Si</a:t>
            </a:r>
          </a:p>
        </p:txBody>
      </p:sp>
      <p:sp>
        <p:nvSpPr>
          <p:cNvPr id="127" name="CuadroTexto 126"/>
          <p:cNvSpPr txBox="1"/>
          <p:nvPr/>
        </p:nvSpPr>
        <p:spPr>
          <a:xfrm>
            <a:off x="2301767" y="1979336"/>
            <a:ext cx="1275039" cy="276999"/>
          </a:xfrm>
          <a:prstGeom prst="rect">
            <a:avLst/>
          </a:prstGeom>
          <a:noFill/>
        </p:spPr>
        <p:txBody>
          <a:bodyPr wrap="square" rtlCol="0">
            <a:spAutoFit/>
          </a:bodyPr>
          <a:lstStyle/>
          <a:p>
            <a:pPr algn="ctr"/>
            <a:r>
              <a:rPr lang="es-HN" sz="1200" b="1" dirty="0"/>
              <a:t>No-conforme</a:t>
            </a:r>
          </a:p>
        </p:txBody>
      </p:sp>
      <p:sp>
        <p:nvSpPr>
          <p:cNvPr id="129" name="CuadroTexto 128"/>
          <p:cNvSpPr txBox="1"/>
          <p:nvPr/>
        </p:nvSpPr>
        <p:spPr>
          <a:xfrm>
            <a:off x="6059506" y="5023901"/>
            <a:ext cx="611896" cy="437865"/>
          </a:xfrm>
          <a:prstGeom prst="rect">
            <a:avLst/>
          </a:prstGeom>
          <a:noFill/>
        </p:spPr>
        <p:txBody>
          <a:bodyPr wrap="square" rtlCol="0">
            <a:spAutoFit/>
          </a:bodyPr>
          <a:lstStyle/>
          <a:p>
            <a:pPr algn="ctr"/>
            <a:r>
              <a:rPr lang="es-HN" sz="1200" b="1" dirty="0"/>
              <a:t>No</a:t>
            </a:r>
          </a:p>
        </p:txBody>
      </p:sp>
      <p:pic>
        <p:nvPicPr>
          <p:cNvPr id="137" name="Imagen 1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76553" y="3325858"/>
            <a:ext cx="555186" cy="557687"/>
          </a:xfrm>
          <a:prstGeom prst="rect">
            <a:avLst/>
          </a:prstGeom>
        </p:spPr>
      </p:pic>
      <p:pic>
        <p:nvPicPr>
          <p:cNvPr id="73" name="Imagen 7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83832" y="5490461"/>
            <a:ext cx="774837" cy="841742"/>
          </a:xfrm>
          <a:prstGeom prst="rect">
            <a:avLst/>
          </a:prstGeom>
        </p:spPr>
      </p:pic>
      <p:grpSp>
        <p:nvGrpSpPr>
          <p:cNvPr id="148" name="Grupo 147"/>
          <p:cNvGrpSpPr/>
          <p:nvPr/>
        </p:nvGrpSpPr>
        <p:grpSpPr>
          <a:xfrm>
            <a:off x="1" y="0"/>
            <a:ext cx="160265" cy="6857999"/>
            <a:chOff x="15628" y="1200341"/>
            <a:chExt cx="154800" cy="4551966"/>
          </a:xfrm>
        </p:grpSpPr>
        <p:sp>
          <p:nvSpPr>
            <p:cNvPr id="149" name="Rectángulo 148"/>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0" name="Rectángulo 149"/>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1" name="Rectángulo 150"/>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52" name="Título 9"/>
          <p:cNvSpPr>
            <a:spLocks noGrp="1"/>
          </p:cNvSpPr>
          <p:nvPr>
            <p:ph type="title"/>
          </p:nvPr>
        </p:nvSpPr>
        <p:spPr>
          <a:xfrm>
            <a:off x="286897" y="120990"/>
            <a:ext cx="7886700" cy="1325563"/>
          </a:xfrm>
        </p:spPr>
        <p:txBody>
          <a:bodyPr>
            <a:normAutofit/>
          </a:bodyPr>
          <a:lstStyle/>
          <a:p>
            <a:r>
              <a:rPr lang="es-HN" sz="2800" b="1" dirty="0">
                <a:latin typeface="HelveticaNeue LT 45 Light" panose="020B0404020002020204" pitchFamily="34" charset="0"/>
              </a:rPr>
              <a:t>INTERLIS durante los Pilotos del CM</a:t>
            </a:r>
          </a:p>
        </p:txBody>
      </p:sp>
      <p:sp>
        <p:nvSpPr>
          <p:cNvPr id="154" name="Rectángulo 153"/>
          <p:cNvSpPr/>
          <p:nvPr/>
        </p:nvSpPr>
        <p:spPr>
          <a:xfrm>
            <a:off x="4044386" y="1823732"/>
            <a:ext cx="2983231" cy="2308324"/>
          </a:xfrm>
          <a:prstGeom prst="rect">
            <a:avLst/>
          </a:prstGeom>
        </p:spPr>
        <p:txBody>
          <a:bodyPr wrap="square">
            <a:spAutoFit/>
          </a:bodyPr>
          <a:lstStyle/>
          <a:p>
            <a:pPr lvl="1">
              <a:spcBef>
                <a:spcPts val="600"/>
              </a:spcBef>
              <a:spcAft>
                <a:spcPts val="1200"/>
              </a:spcAft>
              <a:buClr>
                <a:srgbClr val="00B0F0"/>
              </a:buClr>
            </a:pPr>
            <a:r>
              <a:rPr lang="es-HN" sz="2400" dirty="0">
                <a:solidFill>
                  <a:schemeClr val="bg1">
                    <a:lumMod val="50000"/>
                  </a:schemeClr>
                </a:solidFill>
                <a:latin typeface="HelveticaNeue LT 45 Light" panose="020B0404020002020204" pitchFamily="34" charset="0"/>
                <a:cs typeface="Arial" panose="020B0604020202020204" pitchFamily="34" charset="0"/>
              </a:rPr>
              <a:t>Aplicación durante la validación de datos de operadores catastrales</a:t>
            </a:r>
          </a:p>
        </p:txBody>
      </p:sp>
      <p:cxnSp>
        <p:nvCxnSpPr>
          <p:cNvPr id="27" name="Conector recto 26"/>
          <p:cNvCxnSpPr/>
          <p:nvPr/>
        </p:nvCxnSpPr>
        <p:spPr>
          <a:xfrm flipV="1">
            <a:off x="1862797" y="3872990"/>
            <a:ext cx="0" cy="974801"/>
          </a:xfrm>
          <a:prstGeom prst="line">
            <a:avLst/>
          </a:prstGeom>
          <a:ln w="28575">
            <a:solidFill>
              <a:srgbClr val="FF0000"/>
            </a:solidFill>
            <a:prstDash val="sysDash"/>
            <a:headEnd type="arrow"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48" name="Grafik 20"/>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55335" y="3037501"/>
            <a:ext cx="545620" cy="445505"/>
          </a:xfrm>
          <a:prstGeom prst="rect">
            <a:avLst/>
          </a:prstGeom>
          <a:solidFill>
            <a:schemeClr val="accent4">
              <a:lumMod val="40000"/>
              <a:lumOff val="60000"/>
            </a:schemeClr>
          </a:solidFill>
        </p:spPr>
      </p:pic>
      <p:pic>
        <p:nvPicPr>
          <p:cNvPr id="49" name="Grafik 20"/>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8967" y="5089515"/>
            <a:ext cx="545620" cy="445505"/>
          </a:xfrm>
          <a:prstGeom prst="rect">
            <a:avLst/>
          </a:prstGeom>
          <a:solidFill>
            <a:schemeClr val="accent4">
              <a:lumMod val="40000"/>
              <a:lumOff val="60000"/>
            </a:schemeClr>
          </a:solidFill>
        </p:spPr>
      </p:pic>
      <p:sp>
        <p:nvSpPr>
          <p:cNvPr id="45" name="CuadroTexto 158"/>
          <p:cNvSpPr txBox="1"/>
          <p:nvPr/>
        </p:nvSpPr>
        <p:spPr>
          <a:xfrm>
            <a:off x="380312" y="4900659"/>
            <a:ext cx="897233" cy="307777"/>
          </a:xfrm>
          <a:prstGeom prst="rect">
            <a:avLst/>
          </a:prstGeom>
          <a:noFill/>
        </p:spPr>
        <p:txBody>
          <a:bodyPr wrap="none" rtlCol="0">
            <a:spAutoFit/>
          </a:bodyPr>
          <a:lstStyle/>
          <a:p>
            <a:r>
              <a:rPr lang="es-HN" sz="1400" b="1" dirty="0">
                <a:solidFill>
                  <a:schemeClr val="bg1"/>
                </a:solidFill>
              </a:rPr>
              <a:t>Operador</a:t>
            </a:r>
          </a:p>
        </p:txBody>
      </p:sp>
      <p:pic>
        <p:nvPicPr>
          <p:cNvPr id="46" name="Imagen 114"/>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28736" y="5089515"/>
            <a:ext cx="490855" cy="623570"/>
          </a:xfrm>
          <a:prstGeom prst="rect">
            <a:avLst/>
          </a:prstGeom>
        </p:spPr>
      </p:pic>
      <p:sp>
        <p:nvSpPr>
          <p:cNvPr id="47" name="CuadroTexto 158"/>
          <p:cNvSpPr txBox="1"/>
          <p:nvPr/>
        </p:nvSpPr>
        <p:spPr>
          <a:xfrm>
            <a:off x="4374956" y="4954292"/>
            <a:ext cx="1108701" cy="523220"/>
          </a:xfrm>
          <a:prstGeom prst="rect">
            <a:avLst/>
          </a:prstGeom>
          <a:solidFill>
            <a:schemeClr val="bg1"/>
          </a:solidFill>
        </p:spPr>
        <p:txBody>
          <a:bodyPr wrap="none" rtlCol="0">
            <a:spAutoFit/>
          </a:bodyPr>
          <a:lstStyle/>
          <a:p>
            <a:r>
              <a:rPr lang="es-HN" sz="1400" b="1" dirty="0" smtClean="0"/>
              <a:t>Interventor/</a:t>
            </a:r>
          </a:p>
          <a:p>
            <a:r>
              <a:rPr lang="es-HN" sz="1400" b="1" dirty="0" smtClean="0"/>
              <a:t>Supervisora</a:t>
            </a:r>
            <a:endParaRPr lang="es-HN" sz="1400" b="1" dirty="0"/>
          </a:p>
        </p:txBody>
      </p:sp>
    </p:spTree>
    <p:extLst>
      <p:ext uri="{BB962C8B-B14F-4D97-AF65-F5344CB8AC3E}">
        <p14:creationId xmlns:p14="http://schemas.microsoft.com/office/powerpoint/2010/main" val="3118415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ítulo 1"/>
          <p:cNvSpPr txBox="1">
            <a:spLocks/>
          </p:cNvSpPr>
          <p:nvPr/>
        </p:nvSpPr>
        <p:spPr>
          <a:xfrm>
            <a:off x="117787" y="-137690"/>
            <a:ext cx="7940856"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  para qué?</a:t>
            </a:r>
            <a:endParaRPr lang="es-HN" sz="11500" b="1" dirty="0">
              <a:solidFill>
                <a:srgbClr val="FBFBFB"/>
              </a:solidFill>
              <a:effectLst>
                <a:glow rad="127000">
                  <a:srgbClr val="C7C7C7">
                    <a:alpha val="27000"/>
                  </a:srgbClr>
                </a:glow>
              </a:effectLst>
            </a:endParaRPr>
          </a:p>
        </p:txBody>
      </p:sp>
      <p:sp>
        <p:nvSpPr>
          <p:cNvPr id="186" name="Rectángulo 185"/>
          <p:cNvSpPr/>
          <p:nvPr/>
        </p:nvSpPr>
        <p:spPr>
          <a:xfrm>
            <a:off x="3667650" y="5882970"/>
            <a:ext cx="2715226" cy="707886"/>
          </a:xfrm>
          <a:prstGeom prst="rect">
            <a:avLst/>
          </a:prstGeom>
          <a:solidFill>
            <a:srgbClr val="F2F2F2"/>
          </a:solidFill>
        </p:spPr>
        <p:txBody>
          <a:bodyPr wrap="square">
            <a:spAutoFit/>
          </a:bodyPr>
          <a:lstStyle/>
          <a:p>
            <a:pPr marL="0" lvl="1" algn="ctr">
              <a:spcBef>
                <a:spcPts val="600"/>
              </a:spcBef>
              <a:spcAft>
                <a:spcPts val="1200"/>
              </a:spcAft>
              <a:buClr>
                <a:srgbClr val="00B0F0"/>
              </a:buClr>
            </a:pPr>
            <a:r>
              <a:rPr lang="es-HN" sz="2000" dirty="0">
                <a:solidFill>
                  <a:schemeClr val="bg1">
                    <a:lumMod val="50000"/>
                  </a:schemeClr>
                </a:solidFill>
                <a:latin typeface="Helvetica CE 55 Roman" panose="02000503040000020004" pitchFamily="2" charset="0"/>
                <a:cs typeface="Arial" panose="020B0604020202020204" pitchFamily="34" charset="0"/>
              </a:rPr>
              <a:t>Consolidación en Sistemas e </a:t>
            </a:r>
            <a:r>
              <a:rPr lang="es-HN" sz="2000" dirty="0" err="1">
                <a:solidFill>
                  <a:schemeClr val="bg1">
                    <a:lumMod val="50000"/>
                  </a:schemeClr>
                </a:solidFill>
                <a:latin typeface="Helvetica CE 55 Roman" panose="02000503040000020004" pitchFamily="2" charset="0"/>
                <a:cs typeface="Arial" panose="020B0604020202020204" pitchFamily="34" charset="0"/>
              </a:rPr>
              <a:t>IDE’s</a:t>
            </a:r>
            <a:endParaRPr lang="es-HN" sz="2000" dirty="0">
              <a:solidFill>
                <a:schemeClr val="bg1">
                  <a:lumMod val="50000"/>
                </a:schemeClr>
              </a:solidFill>
              <a:latin typeface="Helvetica CE 55 Roman" panose="02000503040000020004" pitchFamily="2" charset="0"/>
              <a:cs typeface="Arial" panose="020B0604020202020204" pitchFamily="34" charset="0"/>
            </a:endParaRPr>
          </a:p>
        </p:txBody>
      </p:sp>
      <p:grpSp>
        <p:nvGrpSpPr>
          <p:cNvPr id="148" name="Grupo 147"/>
          <p:cNvGrpSpPr/>
          <p:nvPr/>
        </p:nvGrpSpPr>
        <p:grpSpPr>
          <a:xfrm>
            <a:off x="1" y="0"/>
            <a:ext cx="160265" cy="6857999"/>
            <a:chOff x="15628" y="1200341"/>
            <a:chExt cx="154800" cy="4551966"/>
          </a:xfrm>
        </p:grpSpPr>
        <p:sp>
          <p:nvSpPr>
            <p:cNvPr id="149" name="Rectángulo 148"/>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0" name="Rectángulo 149"/>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1" name="Rectángulo 150"/>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pic>
        <p:nvPicPr>
          <p:cNvPr id="2" name="Imagen 1"/>
          <p:cNvPicPr>
            <a:picLocks noChangeAspect="1"/>
          </p:cNvPicPr>
          <p:nvPr/>
        </p:nvPicPr>
        <p:blipFill>
          <a:blip r:embed="rId3">
            <a:duotone>
              <a:schemeClr val="accent2">
                <a:shade val="45000"/>
                <a:satMod val="135000"/>
              </a:schemeClr>
              <a:prstClr val="white"/>
            </a:duotone>
          </a:blip>
          <a:stretch>
            <a:fillRect/>
          </a:stretch>
        </p:blipFill>
        <p:spPr>
          <a:xfrm>
            <a:off x="491006" y="4685927"/>
            <a:ext cx="800506" cy="689281"/>
          </a:xfrm>
          <a:prstGeom prst="rect">
            <a:avLst/>
          </a:prstGeom>
        </p:spPr>
      </p:pic>
      <p:pic>
        <p:nvPicPr>
          <p:cNvPr id="49" name="Imagen 4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87908" y="2084556"/>
            <a:ext cx="803604" cy="863990"/>
          </a:xfrm>
          <a:prstGeom prst="rect">
            <a:avLst/>
          </a:prstGeom>
          <a:effectLst/>
        </p:spPr>
      </p:pic>
      <p:pic>
        <p:nvPicPr>
          <p:cNvPr id="3" name="Imagen 2"/>
          <p:cNvPicPr>
            <a:picLocks noChangeAspect="1"/>
          </p:cNvPicPr>
          <p:nvPr/>
        </p:nvPicPr>
        <p:blipFill>
          <a:blip r:embed="rId5">
            <a:duotone>
              <a:schemeClr val="accent2">
                <a:shade val="45000"/>
                <a:satMod val="135000"/>
              </a:schemeClr>
              <a:prstClr val="white"/>
            </a:duotone>
          </a:blip>
          <a:stretch>
            <a:fillRect/>
          </a:stretch>
        </p:blipFill>
        <p:spPr>
          <a:xfrm>
            <a:off x="583751" y="3525379"/>
            <a:ext cx="581832" cy="689281"/>
          </a:xfrm>
          <a:prstGeom prst="rect">
            <a:avLst/>
          </a:prstGeom>
        </p:spPr>
      </p:pic>
      <p:pic>
        <p:nvPicPr>
          <p:cNvPr id="54" name="Imagen 53"/>
          <p:cNvPicPr>
            <a:picLocks noChangeAspect="1"/>
          </p:cNvPicPr>
          <p:nvPr/>
        </p:nvPicPr>
        <p:blipFill>
          <a:blip r:embed="rId3">
            <a:duotone>
              <a:schemeClr val="accent6">
                <a:shade val="45000"/>
                <a:satMod val="135000"/>
              </a:schemeClr>
              <a:prstClr val="white"/>
            </a:duotone>
          </a:blip>
          <a:stretch>
            <a:fillRect/>
          </a:stretch>
        </p:blipFill>
        <p:spPr>
          <a:xfrm>
            <a:off x="1473324" y="4685927"/>
            <a:ext cx="800506" cy="689281"/>
          </a:xfrm>
          <a:prstGeom prst="rect">
            <a:avLst/>
          </a:prstGeom>
        </p:spPr>
      </p:pic>
      <p:pic>
        <p:nvPicPr>
          <p:cNvPr id="55" name="Imagen 5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0226" y="2084556"/>
            <a:ext cx="803604" cy="863990"/>
          </a:xfrm>
          <a:prstGeom prst="rect">
            <a:avLst/>
          </a:prstGeom>
          <a:effectLst/>
        </p:spPr>
      </p:pic>
      <p:pic>
        <p:nvPicPr>
          <p:cNvPr id="56" name="Imagen 55"/>
          <p:cNvPicPr>
            <a:picLocks noChangeAspect="1"/>
          </p:cNvPicPr>
          <p:nvPr/>
        </p:nvPicPr>
        <p:blipFill>
          <a:blip r:embed="rId5">
            <a:duotone>
              <a:schemeClr val="accent6">
                <a:shade val="45000"/>
                <a:satMod val="135000"/>
              </a:schemeClr>
              <a:prstClr val="white"/>
            </a:duotone>
          </a:blip>
          <a:stretch>
            <a:fillRect/>
          </a:stretch>
        </p:blipFill>
        <p:spPr>
          <a:xfrm>
            <a:off x="1566068" y="3525379"/>
            <a:ext cx="581832" cy="689281"/>
          </a:xfrm>
          <a:prstGeom prst="rect">
            <a:avLst/>
          </a:prstGeom>
        </p:spPr>
      </p:pic>
      <p:pic>
        <p:nvPicPr>
          <p:cNvPr id="58" name="Imagen 57"/>
          <p:cNvPicPr>
            <a:picLocks noChangeAspect="1"/>
          </p:cNvPicPr>
          <p:nvPr/>
        </p:nvPicPr>
        <p:blipFill>
          <a:blip r:embed="rId3">
            <a:duotone>
              <a:schemeClr val="accent1">
                <a:shade val="45000"/>
                <a:satMod val="135000"/>
              </a:schemeClr>
              <a:prstClr val="white"/>
            </a:duotone>
          </a:blip>
          <a:stretch>
            <a:fillRect/>
          </a:stretch>
        </p:blipFill>
        <p:spPr>
          <a:xfrm>
            <a:off x="2455642" y="4685927"/>
            <a:ext cx="800506" cy="689281"/>
          </a:xfrm>
          <a:prstGeom prst="rect">
            <a:avLst/>
          </a:prstGeom>
        </p:spPr>
      </p:pic>
      <p:pic>
        <p:nvPicPr>
          <p:cNvPr id="59" name="Imagen 5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52545" y="2084556"/>
            <a:ext cx="803604" cy="863990"/>
          </a:xfrm>
          <a:prstGeom prst="rect">
            <a:avLst/>
          </a:prstGeom>
          <a:effectLst/>
        </p:spPr>
      </p:pic>
      <p:pic>
        <p:nvPicPr>
          <p:cNvPr id="60" name="Imagen 59"/>
          <p:cNvPicPr>
            <a:picLocks noChangeAspect="1"/>
          </p:cNvPicPr>
          <p:nvPr/>
        </p:nvPicPr>
        <p:blipFill>
          <a:blip r:embed="rId5">
            <a:duotone>
              <a:schemeClr val="accent1">
                <a:shade val="45000"/>
                <a:satMod val="135000"/>
              </a:schemeClr>
              <a:prstClr val="white"/>
            </a:duotone>
          </a:blip>
          <a:stretch>
            <a:fillRect/>
          </a:stretch>
        </p:blipFill>
        <p:spPr>
          <a:xfrm>
            <a:off x="2548387" y="3525379"/>
            <a:ext cx="581832" cy="689281"/>
          </a:xfrm>
          <a:prstGeom prst="rect">
            <a:avLst/>
          </a:prstGeom>
        </p:spPr>
      </p:pic>
      <p:pic>
        <p:nvPicPr>
          <p:cNvPr id="63" name="Imagen 62"/>
          <p:cNvPicPr>
            <a:picLocks noChangeAspect="1"/>
          </p:cNvPicPr>
          <p:nvPr/>
        </p:nvPicPr>
        <p:blipFill>
          <a:blip r:embed="rId3">
            <a:duotone>
              <a:schemeClr val="bg2">
                <a:shade val="45000"/>
                <a:satMod val="135000"/>
              </a:schemeClr>
              <a:prstClr val="white"/>
            </a:duotone>
          </a:blip>
          <a:stretch>
            <a:fillRect/>
          </a:stretch>
        </p:blipFill>
        <p:spPr>
          <a:xfrm>
            <a:off x="3437960" y="4685927"/>
            <a:ext cx="800506" cy="689281"/>
          </a:xfrm>
          <a:prstGeom prst="rect">
            <a:avLst/>
          </a:prstGeom>
        </p:spPr>
      </p:pic>
      <p:pic>
        <p:nvPicPr>
          <p:cNvPr id="64" name="Imagen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34862" y="2084556"/>
            <a:ext cx="803604" cy="863990"/>
          </a:xfrm>
          <a:prstGeom prst="rect">
            <a:avLst/>
          </a:prstGeom>
          <a:effectLst/>
        </p:spPr>
      </p:pic>
      <p:pic>
        <p:nvPicPr>
          <p:cNvPr id="65" name="Imagen 64"/>
          <p:cNvPicPr>
            <a:picLocks noChangeAspect="1"/>
          </p:cNvPicPr>
          <p:nvPr/>
        </p:nvPicPr>
        <p:blipFill>
          <a:blip r:embed="rId5">
            <a:duotone>
              <a:schemeClr val="bg2">
                <a:shade val="45000"/>
                <a:satMod val="135000"/>
              </a:schemeClr>
              <a:prstClr val="white"/>
            </a:duotone>
          </a:blip>
          <a:stretch>
            <a:fillRect/>
          </a:stretch>
        </p:blipFill>
        <p:spPr>
          <a:xfrm>
            <a:off x="3530705" y="3525379"/>
            <a:ext cx="581832" cy="689281"/>
          </a:xfrm>
          <a:prstGeom prst="rect">
            <a:avLst/>
          </a:prstGeom>
        </p:spPr>
      </p:pic>
      <p:cxnSp>
        <p:nvCxnSpPr>
          <p:cNvPr id="68" name="Conector recto 67"/>
          <p:cNvCxnSpPr/>
          <p:nvPr/>
        </p:nvCxnSpPr>
        <p:spPr>
          <a:xfrm flipH="1">
            <a:off x="870386" y="2975666"/>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Conector recto 68"/>
          <p:cNvCxnSpPr/>
          <p:nvPr/>
        </p:nvCxnSpPr>
        <p:spPr>
          <a:xfrm flipH="1">
            <a:off x="869848" y="4214660"/>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1" name="Conector recto 70"/>
          <p:cNvCxnSpPr/>
          <p:nvPr/>
        </p:nvCxnSpPr>
        <p:spPr>
          <a:xfrm>
            <a:off x="869848" y="5375208"/>
            <a:ext cx="1104063" cy="636359"/>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2" name="Conector recto 71"/>
          <p:cNvCxnSpPr/>
          <p:nvPr/>
        </p:nvCxnSpPr>
        <p:spPr>
          <a:xfrm flipH="1">
            <a:off x="1847190" y="2975666"/>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4" name="Conector recto 73"/>
          <p:cNvCxnSpPr/>
          <p:nvPr/>
        </p:nvCxnSpPr>
        <p:spPr>
          <a:xfrm flipH="1">
            <a:off x="1846651" y="4214660"/>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6" name="Conector recto 75"/>
          <p:cNvCxnSpPr/>
          <p:nvPr/>
        </p:nvCxnSpPr>
        <p:spPr>
          <a:xfrm>
            <a:off x="1846651" y="5375208"/>
            <a:ext cx="290434" cy="506863"/>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8" name="Conector recto 77"/>
          <p:cNvCxnSpPr/>
          <p:nvPr/>
        </p:nvCxnSpPr>
        <p:spPr>
          <a:xfrm flipH="1">
            <a:off x="2820023" y="2965939"/>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9" name="Conector recto 78"/>
          <p:cNvCxnSpPr/>
          <p:nvPr/>
        </p:nvCxnSpPr>
        <p:spPr>
          <a:xfrm flipH="1">
            <a:off x="2819484" y="4204933"/>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0" name="Conector recto 79"/>
          <p:cNvCxnSpPr/>
          <p:nvPr/>
        </p:nvCxnSpPr>
        <p:spPr>
          <a:xfrm flipH="1">
            <a:off x="2618114" y="5365481"/>
            <a:ext cx="201370" cy="516590"/>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1" name="Conector recto 80"/>
          <p:cNvCxnSpPr/>
          <p:nvPr/>
        </p:nvCxnSpPr>
        <p:spPr>
          <a:xfrm flipH="1">
            <a:off x="3792317" y="2975666"/>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2" name="Conector recto 81"/>
          <p:cNvCxnSpPr/>
          <p:nvPr/>
        </p:nvCxnSpPr>
        <p:spPr>
          <a:xfrm flipH="1">
            <a:off x="3791779" y="4214660"/>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3" name="Conector recto 82"/>
          <p:cNvCxnSpPr/>
          <p:nvPr/>
        </p:nvCxnSpPr>
        <p:spPr>
          <a:xfrm flipH="1">
            <a:off x="2754858" y="5375208"/>
            <a:ext cx="1036921" cy="636359"/>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21591" y="1817709"/>
            <a:ext cx="884729" cy="307777"/>
          </a:xfrm>
          <a:prstGeom prst="rect">
            <a:avLst/>
          </a:prstGeom>
          <a:noFill/>
        </p:spPr>
        <p:txBody>
          <a:bodyPr wrap="none" rtlCol="0">
            <a:spAutoFit/>
          </a:bodyPr>
          <a:lstStyle/>
          <a:p>
            <a:r>
              <a:rPr lang="es-HN" sz="1400" dirty="0"/>
              <a:t>Operador</a:t>
            </a:r>
          </a:p>
        </p:txBody>
      </p:sp>
      <p:sp>
        <p:nvSpPr>
          <p:cNvPr id="85" name="CuadroTexto 84"/>
          <p:cNvSpPr txBox="1"/>
          <p:nvPr/>
        </p:nvSpPr>
        <p:spPr>
          <a:xfrm>
            <a:off x="1399908" y="1820854"/>
            <a:ext cx="917239" cy="307777"/>
          </a:xfrm>
          <a:prstGeom prst="rect">
            <a:avLst/>
          </a:prstGeom>
          <a:noFill/>
        </p:spPr>
        <p:txBody>
          <a:bodyPr wrap="none" rtlCol="0">
            <a:spAutoFit/>
          </a:bodyPr>
          <a:lstStyle/>
          <a:p>
            <a:r>
              <a:rPr lang="es-HN" sz="1400" dirty="0"/>
              <a:t>Municipio</a:t>
            </a:r>
          </a:p>
        </p:txBody>
      </p:sp>
      <p:sp>
        <p:nvSpPr>
          <p:cNvPr id="86" name="CuadroTexto 85"/>
          <p:cNvSpPr txBox="1"/>
          <p:nvPr/>
        </p:nvSpPr>
        <p:spPr>
          <a:xfrm>
            <a:off x="2480214" y="1820854"/>
            <a:ext cx="744050" cy="307777"/>
          </a:xfrm>
          <a:prstGeom prst="rect">
            <a:avLst/>
          </a:prstGeom>
          <a:noFill/>
        </p:spPr>
        <p:txBody>
          <a:bodyPr wrap="none" rtlCol="0">
            <a:spAutoFit/>
          </a:bodyPr>
          <a:lstStyle/>
          <a:p>
            <a:r>
              <a:rPr lang="es-HN" sz="1400" dirty="0"/>
              <a:t>Entidad</a:t>
            </a:r>
          </a:p>
        </p:txBody>
      </p:sp>
      <p:sp>
        <p:nvSpPr>
          <p:cNvPr id="90" name="CuadroTexto 89"/>
          <p:cNvSpPr txBox="1"/>
          <p:nvPr/>
        </p:nvSpPr>
        <p:spPr>
          <a:xfrm>
            <a:off x="3326292" y="1807554"/>
            <a:ext cx="1032655" cy="307777"/>
          </a:xfrm>
          <a:prstGeom prst="rect">
            <a:avLst/>
          </a:prstGeom>
          <a:noFill/>
        </p:spPr>
        <p:txBody>
          <a:bodyPr wrap="none" rtlCol="0">
            <a:spAutoFit/>
          </a:bodyPr>
          <a:lstStyle/>
          <a:p>
            <a:r>
              <a:rPr lang="es-HN" sz="1400" dirty="0"/>
              <a:t>Agrimensor</a:t>
            </a:r>
          </a:p>
        </p:txBody>
      </p:sp>
      <p:sp>
        <p:nvSpPr>
          <p:cNvPr id="91" name="CuadroTexto 90"/>
          <p:cNvSpPr txBox="1"/>
          <p:nvPr/>
        </p:nvSpPr>
        <p:spPr>
          <a:xfrm>
            <a:off x="614546" y="3798529"/>
            <a:ext cx="524503" cy="307777"/>
          </a:xfrm>
          <a:prstGeom prst="rect">
            <a:avLst/>
          </a:prstGeom>
          <a:noFill/>
        </p:spPr>
        <p:txBody>
          <a:bodyPr wrap="none" rtlCol="0">
            <a:spAutoFit/>
          </a:bodyPr>
          <a:lstStyle/>
          <a:p>
            <a:r>
              <a:rPr lang="es-HN" sz="1400" dirty="0"/>
              <a:t>DGN</a:t>
            </a:r>
          </a:p>
        </p:txBody>
      </p:sp>
      <p:sp>
        <p:nvSpPr>
          <p:cNvPr id="92" name="CuadroTexto 91"/>
          <p:cNvSpPr txBox="1"/>
          <p:nvPr/>
        </p:nvSpPr>
        <p:spPr>
          <a:xfrm>
            <a:off x="1622882" y="3794552"/>
            <a:ext cx="471604" cy="307777"/>
          </a:xfrm>
          <a:prstGeom prst="rect">
            <a:avLst/>
          </a:prstGeom>
          <a:noFill/>
        </p:spPr>
        <p:txBody>
          <a:bodyPr wrap="none" rtlCol="0">
            <a:spAutoFit/>
          </a:bodyPr>
          <a:lstStyle/>
          <a:p>
            <a:r>
              <a:rPr lang="es-HN" sz="1400" dirty="0"/>
              <a:t>SHP</a:t>
            </a:r>
          </a:p>
        </p:txBody>
      </p:sp>
      <p:sp>
        <p:nvSpPr>
          <p:cNvPr id="93" name="CuadroTexto 92"/>
          <p:cNvSpPr txBox="1"/>
          <p:nvPr/>
        </p:nvSpPr>
        <p:spPr>
          <a:xfrm>
            <a:off x="2561871" y="3794552"/>
            <a:ext cx="566245" cy="307777"/>
          </a:xfrm>
          <a:prstGeom prst="rect">
            <a:avLst/>
          </a:prstGeom>
          <a:noFill/>
        </p:spPr>
        <p:txBody>
          <a:bodyPr wrap="none" rtlCol="0">
            <a:spAutoFit/>
          </a:bodyPr>
          <a:lstStyle/>
          <a:p>
            <a:r>
              <a:rPr lang="es-HN" sz="1400" dirty="0"/>
              <a:t>DWG</a:t>
            </a:r>
          </a:p>
        </p:txBody>
      </p:sp>
      <p:sp>
        <p:nvSpPr>
          <p:cNvPr id="94" name="CuadroTexto 93"/>
          <p:cNvSpPr txBox="1"/>
          <p:nvPr/>
        </p:nvSpPr>
        <p:spPr>
          <a:xfrm>
            <a:off x="3573828" y="3803237"/>
            <a:ext cx="506870" cy="307777"/>
          </a:xfrm>
          <a:prstGeom prst="rect">
            <a:avLst/>
          </a:prstGeom>
          <a:noFill/>
        </p:spPr>
        <p:txBody>
          <a:bodyPr wrap="none" rtlCol="0">
            <a:spAutoFit/>
          </a:bodyPr>
          <a:lstStyle/>
          <a:p>
            <a:r>
              <a:rPr lang="es-HN" sz="1400" dirty="0"/>
              <a:t>GDB</a:t>
            </a:r>
          </a:p>
        </p:txBody>
      </p:sp>
      <p:sp>
        <p:nvSpPr>
          <p:cNvPr id="95" name="CuadroTexto 94"/>
          <p:cNvSpPr txBox="1"/>
          <p:nvPr/>
        </p:nvSpPr>
        <p:spPr>
          <a:xfrm>
            <a:off x="517461" y="4809852"/>
            <a:ext cx="741806" cy="523220"/>
          </a:xfrm>
          <a:prstGeom prst="rect">
            <a:avLst/>
          </a:prstGeom>
          <a:noFill/>
        </p:spPr>
        <p:txBody>
          <a:bodyPr wrap="none" rtlCol="0">
            <a:spAutoFit/>
          </a:bodyPr>
          <a:lstStyle/>
          <a:p>
            <a:pPr algn="ctr"/>
            <a:r>
              <a:rPr lang="es-HN" sz="1400" dirty="0"/>
              <a:t>Interfaz</a:t>
            </a:r>
          </a:p>
          <a:p>
            <a:pPr algn="ctr"/>
            <a:r>
              <a:rPr lang="es-HN" sz="1400" dirty="0"/>
              <a:t>1</a:t>
            </a:r>
          </a:p>
        </p:txBody>
      </p:sp>
      <p:sp>
        <p:nvSpPr>
          <p:cNvPr id="102" name="CuadroTexto 101"/>
          <p:cNvSpPr txBox="1"/>
          <p:nvPr/>
        </p:nvSpPr>
        <p:spPr>
          <a:xfrm>
            <a:off x="1499916" y="4809852"/>
            <a:ext cx="741806" cy="523220"/>
          </a:xfrm>
          <a:prstGeom prst="rect">
            <a:avLst/>
          </a:prstGeom>
          <a:noFill/>
        </p:spPr>
        <p:txBody>
          <a:bodyPr wrap="none" rtlCol="0">
            <a:spAutoFit/>
          </a:bodyPr>
          <a:lstStyle/>
          <a:p>
            <a:pPr algn="ctr"/>
            <a:r>
              <a:rPr lang="es-HN" sz="1400" dirty="0"/>
              <a:t>Interfaz</a:t>
            </a:r>
          </a:p>
          <a:p>
            <a:pPr algn="ctr"/>
            <a:r>
              <a:rPr lang="es-HN" sz="1400" dirty="0"/>
              <a:t>2</a:t>
            </a:r>
          </a:p>
        </p:txBody>
      </p:sp>
      <p:sp>
        <p:nvSpPr>
          <p:cNvPr id="103" name="CuadroTexto 102"/>
          <p:cNvSpPr txBox="1"/>
          <p:nvPr/>
        </p:nvSpPr>
        <p:spPr>
          <a:xfrm>
            <a:off x="2482370" y="4809852"/>
            <a:ext cx="741806" cy="523220"/>
          </a:xfrm>
          <a:prstGeom prst="rect">
            <a:avLst/>
          </a:prstGeom>
          <a:noFill/>
        </p:spPr>
        <p:txBody>
          <a:bodyPr wrap="none" rtlCol="0">
            <a:spAutoFit/>
          </a:bodyPr>
          <a:lstStyle/>
          <a:p>
            <a:pPr algn="ctr"/>
            <a:r>
              <a:rPr lang="es-HN" sz="1400" dirty="0"/>
              <a:t>Interfaz</a:t>
            </a:r>
          </a:p>
          <a:p>
            <a:pPr algn="ctr"/>
            <a:r>
              <a:rPr lang="es-HN" sz="1400" dirty="0"/>
              <a:t>3</a:t>
            </a:r>
          </a:p>
        </p:txBody>
      </p:sp>
      <p:sp>
        <p:nvSpPr>
          <p:cNvPr id="105" name="CuadroTexto 104"/>
          <p:cNvSpPr txBox="1"/>
          <p:nvPr/>
        </p:nvSpPr>
        <p:spPr>
          <a:xfrm>
            <a:off x="3475132" y="4809852"/>
            <a:ext cx="741806" cy="523220"/>
          </a:xfrm>
          <a:prstGeom prst="rect">
            <a:avLst/>
          </a:prstGeom>
          <a:noFill/>
        </p:spPr>
        <p:txBody>
          <a:bodyPr wrap="none" rtlCol="0">
            <a:spAutoFit/>
          </a:bodyPr>
          <a:lstStyle/>
          <a:p>
            <a:pPr algn="ctr"/>
            <a:r>
              <a:rPr lang="es-HN" sz="1400" dirty="0"/>
              <a:t>Interfaz</a:t>
            </a:r>
          </a:p>
          <a:p>
            <a:pPr algn="ctr"/>
            <a:r>
              <a:rPr lang="es-HN" sz="1400" dirty="0"/>
              <a:t>4</a:t>
            </a:r>
          </a:p>
        </p:txBody>
      </p:sp>
      <p:pic>
        <p:nvPicPr>
          <p:cNvPr id="109" name="Imagen 10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43221" y="2083411"/>
            <a:ext cx="803604" cy="863990"/>
          </a:xfrm>
          <a:prstGeom prst="rect">
            <a:avLst/>
          </a:prstGeom>
          <a:effectLst/>
        </p:spPr>
      </p:pic>
      <p:pic>
        <p:nvPicPr>
          <p:cNvPr id="112" name="Imagen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9224" y="5880925"/>
            <a:ext cx="782995" cy="850605"/>
          </a:xfrm>
          <a:prstGeom prst="rect">
            <a:avLst/>
          </a:prstGeom>
        </p:spPr>
      </p:pic>
      <p:pic>
        <p:nvPicPr>
          <p:cNvPr id="116" name="Imagen 11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6125539" y="2083411"/>
            <a:ext cx="803604" cy="863990"/>
          </a:xfrm>
          <a:prstGeom prst="rect">
            <a:avLst/>
          </a:prstGeom>
          <a:effectLst/>
        </p:spPr>
      </p:pic>
      <p:pic>
        <p:nvPicPr>
          <p:cNvPr id="131" name="Imagen 1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7858" y="2083411"/>
            <a:ext cx="803604" cy="863990"/>
          </a:xfrm>
          <a:prstGeom prst="rect">
            <a:avLst/>
          </a:prstGeom>
          <a:effectLst/>
        </p:spPr>
      </p:pic>
      <p:pic>
        <p:nvPicPr>
          <p:cNvPr id="134" name="Imagen 13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090175" y="2083411"/>
            <a:ext cx="803604" cy="863990"/>
          </a:xfrm>
          <a:prstGeom prst="rect">
            <a:avLst/>
          </a:prstGeom>
          <a:effectLst/>
        </p:spPr>
      </p:pic>
      <p:cxnSp>
        <p:nvCxnSpPr>
          <p:cNvPr id="136" name="Conector recto 135"/>
          <p:cNvCxnSpPr/>
          <p:nvPr/>
        </p:nvCxnSpPr>
        <p:spPr>
          <a:xfrm flipH="1">
            <a:off x="5525699" y="2974521"/>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8" name="Conector recto 137"/>
          <p:cNvCxnSpPr/>
          <p:nvPr/>
        </p:nvCxnSpPr>
        <p:spPr>
          <a:xfrm>
            <a:off x="5525699" y="4213515"/>
            <a:ext cx="1181045" cy="749150"/>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1" name="Conector recto 140"/>
          <p:cNvCxnSpPr/>
          <p:nvPr/>
        </p:nvCxnSpPr>
        <p:spPr>
          <a:xfrm flipH="1">
            <a:off x="6502503" y="2974521"/>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2" name="Conector recto 141"/>
          <p:cNvCxnSpPr/>
          <p:nvPr/>
        </p:nvCxnSpPr>
        <p:spPr>
          <a:xfrm>
            <a:off x="6502502" y="4213515"/>
            <a:ext cx="332744" cy="571421"/>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4" name="Conector recto 143"/>
          <p:cNvCxnSpPr/>
          <p:nvPr/>
        </p:nvCxnSpPr>
        <p:spPr>
          <a:xfrm flipH="1">
            <a:off x="7475336" y="2964794"/>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Conector recto 145"/>
          <p:cNvCxnSpPr/>
          <p:nvPr/>
        </p:nvCxnSpPr>
        <p:spPr>
          <a:xfrm flipH="1">
            <a:off x="7157374" y="4203788"/>
            <a:ext cx="317961" cy="58027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5" name="Conector recto 154"/>
          <p:cNvCxnSpPr/>
          <p:nvPr/>
        </p:nvCxnSpPr>
        <p:spPr>
          <a:xfrm flipH="1">
            <a:off x="8447630" y="2974521"/>
            <a:ext cx="538" cy="522594"/>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Conector recto 155"/>
          <p:cNvCxnSpPr/>
          <p:nvPr/>
        </p:nvCxnSpPr>
        <p:spPr>
          <a:xfrm flipH="1">
            <a:off x="7211306" y="4213515"/>
            <a:ext cx="1236324" cy="701197"/>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9" name="CuadroTexto 158"/>
          <p:cNvSpPr txBox="1"/>
          <p:nvPr/>
        </p:nvSpPr>
        <p:spPr>
          <a:xfrm>
            <a:off x="4976904" y="1816564"/>
            <a:ext cx="884729" cy="307777"/>
          </a:xfrm>
          <a:prstGeom prst="rect">
            <a:avLst/>
          </a:prstGeom>
          <a:noFill/>
        </p:spPr>
        <p:txBody>
          <a:bodyPr wrap="none" rtlCol="0">
            <a:spAutoFit/>
          </a:bodyPr>
          <a:lstStyle/>
          <a:p>
            <a:r>
              <a:rPr lang="es-HN" sz="1400" dirty="0"/>
              <a:t>Operador</a:t>
            </a:r>
          </a:p>
        </p:txBody>
      </p:sp>
      <p:sp>
        <p:nvSpPr>
          <p:cNvPr id="160" name="CuadroTexto 159"/>
          <p:cNvSpPr txBox="1"/>
          <p:nvPr/>
        </p:nvSpPr>
        <p:spPr>
          <a:xfrm>
            <a:off x="6055221" y="1819709"/>
            <a:ext cx="917239" cy="307777"/>
          </a:xfrm>
          <a:prstGeom prst="rect">
            <a:avLst/>
          </a:prstGeom>
          <a:noFill/>
        </p:spPr>
        <p:txBody>
          <a:bodyPr wrap="none" rtlCol="0">
            <a:spAutoFit/>
          </a:bodyPr>
          <a:lstStyle/>
          <a:p>
            <a:r>
              <a:rPr lang="es-HN" sz="1400" dirty="0"/>
              <a:t>Municipio</a:t>
            </a:r>
          </a:p>
        </p:txBody>
      </p:sp>
      <p:sp>
        <p:nvSpPr>
          <p:cNvPr id="161" name="CuadroTexto 160"/>
          <p:cNvSpPr txBox="1"/>
          <p:nvPr/>
        </p:nvSpPr>
        <p:spPr>
          <a:xfrm>
            <a:off x="7135527" y="1819709"/>
            <a:ext cx="744050" cy="307777"/>
          </a:xfrm>
          <a:prstGeom prst="rect">
            <a:avLst/>
          </a:prstGeom>
          <a:noFill/>
        </p:spPr>
        <p:txBody>
          <a:bodyPr wrap="none" rtlCol="0">
            <a:spAutoFit/>
          </a:bodyPr>
          <a:lstStyle/>
          <a:p>
            <a:r>
              <a:rPr lang="es-HN" sz="1400" dirty="0"/>
              <a:t>Entidad</a:t>
            </a:r>
          </a:p>
        </p:txBody>
      </p:sp>
      <p:sp>
        <p:nvSpPr>
          <p:cNvPr id="162" name="CuadroTexto 161"/>
          <p:cNvSpPr txBox="1"/>
          <p:nvPr/>
        </p:nvSpPr>
        <p:spPr>
          <a:xfrm>
            <a:off x="7981605" y="1806409"/>
            <a:ext cx="1032655" cy="307777"/>
          </a:xfrm>
          <a:prstGeom prst="rect">
            <a:avLst/>
          </a:prstGeom>
          <a:noFill/>
        </p:spPr>
        <p:txBody>
          <a:bodyPr wrap="none" rtlCol="0">
            <a:spAutoFit/>
          </a:bodyPr>
          <a:lstStyle/>
          <a:p>
            <a:r>
              <a:rPr lang="es-HN" sz="1400" dirty="0"/>
              <a:t>Agrimensor</a:t>
            </a:r>
          </a:p>
        </p:txBody>
      </p:sp>
      <p:grpSp>
        <p:nvGrpSpPr>
          <p:cNvPr id="12" name="Grupo 11"/>
          <p:cNvGrpSpPr/>
          <p:nvPr/>
        </p:nvGrpSpPr>
        <p:grpSpPr>
          <a:xfrm>
            <a:off x="5157893" y="3501577"/>
            <a:ext cx="821059" cy="823134"/>
            <a:chOff x="5157893" y="3482307"/>
            <a:chExt cx="821059" cy="823134"/>
          </a:xfrm>
        </p:grpSpPr>
        <p:pic>
          <p:nvPicPr>
            <p:cNvPr id="171" name="Imagen 1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1968" y="3482307"/>
              <a:ext cx="583417" cy="586044"/>
            </a:xfrm>
            <a:prstGeom prst="rect">
              <a:avLst/>
            </a:prstGeom>
          </p:spPr>
        </p:pic>
        <p:sp>
          <p:nvSpPr>
            <p:cNvPr id="172" name="CuadroTexto 171"/>
            <p:cNvSpPr txBox="1"/>
            <p:nvPr/>
          </p:nvSpPr>
          <p:spPr>
            <a:xfrm>
              <a:off x="5157893" y="3997664"/>
              <a:ext cx="821059" cy="307777"/>
            </a:xfrm>
            <a:prstGeom prst="rect">
              <a:avLst/>
            </a:prstGeom>
            <a:noFill/>
          </p:spPr>
          <p:txBody>
            <a:bodyPr wrap="none" rtlCol="0">
              <a:spAutoFit/>
            </a:bodyPr>
            <a:lstStyle/>
            <a:p>
              <a:r>
                <a:rPr lang="es-HN" sz="1400" dirty="0"/>
                <a:t>INTERLIS</a:t>
              </a:r>
            </a:p>
          </p:txBody>
        </p:sp>
      </p:grpSp>
      <p:grpSp>
        <p:nvGrpSpPr>
          <p:cNvPr id="175" name="Grupo 174"/>
          <p:cNvGrpSpPr/>
          <p:nvPr/>
        </p:nvGrpSpPr>
        <p:grpSpPr>
          <a:xfrm>
            <a:off x="6107454" y="3501577"/>
            <a:ext cx="821059" cy="823134"/>
            <a:chOff x="5157893" y="3482307"/>
            <a:chExt cx="821059" cy="823134"/>
          </a:xfrm>
        </p:grpSpPr>
        <p:pic>
          <p:nvPicPr>
            <p:cNvPr id="176" name="Imagen 1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1968" y="3482307"/>
              <a:ext cx="583417" cy="586044"/>
            </a:xfrm>
            <a:prstGeom prst="rect">
              <a:avLst/>
            </a:prstGeom>
          </p:spPr>
        </p:pic>
        <p:sp>
          <p:nvSpPr>
            <p:cNvPr id="177" name="CuadroTexto 176"/>
            <p:cNvSpPr txBox="1"/>
            <p:nvPr/>
          </p:nvSpPr>
          <p:spPr>
            <a:xfrm>
              <a:off x="5157893" y="3997664"/>
              <a:ext cx="821059" cy="307777"/>
            </a:xfrm>
            <a:prstGeom prst="rect">
              <a:avLst/>
            </a:prstGeom>
            <a:noFill/>
          </p:spPr>
          <p:txBody>
            <a:bodyPr wrap="none" rtlCol="0">
              <a:spAutoFit/>
            </a:bodyPr>
            <a:lstStyle/>
            <a:p>
              <a:r>
                <a:rPr lang="es-HN" sz="1400" dirty="0"/>
                <a:t>INTERLIS</a:t>
              </a:r>
            </a:p>
          </p:txBody>
        </p:sp>
      </p:grpSp>
      <p:grpSp>
        <p:nvGrpSpPr>
          <p:cNvPr id="178" name="Grupo 177"/>
          <p:cNvGrpSpPr/>
          <p:nvPr/>
        </p:nvGrpSpPr>
        <p:grpSpPr>
          <a:xfrm>
            <a:off x="7063299" y="3501577"/>
            <a:ext cx="821059" cy="823134"/>
            <a:chOff x="5157893" y="3482307"/>
            <a:chExt cx="821059" cy="823134"/>
          </a:xfrm>
        </p:grpSpPr>
        <p:pic>
          <p:nvPicPr>
            <p:cNvPr id="179" name="Imagen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1968" y="3482307"/>
              <a:ext cx="583417" cy="586044"/>
            </a:xfrm>
            <a:prstGeom prst="rect">
              <a:avLst/>
            </a:prstGeom>
          </p:spPr>
        </p:pic>
        <p:sp>
          <p:nvSpPr>
            <p:cNvPr id="180" name="CuadroTexto 179"/>
            <p:cNvSpPr txBox="1"/>
            <p:nvPr/>
          </p:nvSpPr>
          <p:spPr>
            <a:xfrm>
              <a:off x="5157893" y="3997664"/>
              <a:ext cx="821059" cy="307777"/>
            </a:xfrm>
            <a:prstGeom prst="rect">
              <a:avLst/>
            </a:prstGeom>
            <a:noFill/>
          </p:spPr>
          <p:txBody>
            <a:bodyPr wrap="none" rtlCol="0">
              <a:spAutoFit/>
            </a:bodyPr>
            <a:lstStyle/>
            <a:p>
              <a:r>
                <a:rPr lang="es-HN" sz="1400" dirty="0"/>
                <a:t>INTERLIS</a:t>
              </a:r>
            </a:p>
          </p:txBody>
        </p:sp>
      </p:grpSp>
      <p:grpSp>
        <p:nvGrpSpPr>
          <p:cNvPr id="181" name="Grupo 180"/>
          <p:cNvGrpSpPr/>
          <p:nvPr/>
        </p:nvGrpSpPr>
        <p:grpSpPr>
          <a:xfrm>
            <a:off x="8041460" y="3501577"/>
            <a:ext cx="821059" cy="823134"/>
            <a:chOff x="5157893" y="3482307"/>
            <a:chExt cx="821059" cy="823134"/>
          </a:xfrm>
        </p:grpSpPr>
        <p:pic>
          <p:nvPicPr>
            <p:cNvPr id="182" name="Imagen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1968" y="3482307"/>
              <a:ext cx="583417" cy="586044"/>
            </a:xfrm>
            <a:prstGeom prst="rect">
              <a:avLst/>
            </a:prstGeom>
          </p:spPr>
        </p:pic>
        <p:sp>
          <p:nvSpPr>
            <p:cNvPr id="183" name="CuadroTexto 182"/>
            <p:cNvSpPr txBox="1"/>
            <p:nvPr/>
          </p:nvSpPr>
          <p:spPr>
            <a:xfrm>
              <a:off x="5157893" y="3997664"/>
              <a:ext cx="821059" cy="307777"/>
            </a:xfrm>
            <a:prstGeom prst="rect">
              <a:avLst/>
            </a:prstGeom>
            <a:noFill/>
          </p:spPr>
          <p:txBody>
            <a:bodyPr wrap="none" rtlCol="0">
              <a:spAutoFit/>
            </a:bodyPr>
            <a:lstStyle/>
            <a:p>
              <a:r>
                <a:rPr lang="es-HN" sz="1400" dirty="0"/>
                <a:t>INTERLIS</a:t>
              </a:r>
            </a:p>
          </p:txBody>
        </p:sp>
      </p:grpSp>
      <p:pic>
        <p:nvPicPr>
          <p:cNvPr id="184" name="Imagen 1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0858" y="4784936"/>
            <a:ext cx="557687" cy="635763"/>
          </a:xfrm>
          <a:prstGeom prst="rect">
            <a:avLst/>
          </a:prstGeom>
        </p:spPr>
      </p:pic>
      <p:pic>
        <p:nvPicPr>
          <p:cNvPr id="51" name="Imagen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3911" y="5882070"/>
            <a:ext cx="782995" cy="850605"/>
          </a:xfrm>
          <a:prstGeom prst="rect">
            <a:avLst/>
          </a:prstGeom>
        </p:spPr>
      </p:pic>
      <p:cxnSp>
        <p:nvCxnSpPr>
          <p:cNvPr id="143" name="Conector recto 142"/>
          <p:cNvCxnSpPr/>
          <p:nvPr/>
        </p:nvCxnSpPr>
        <p:spPr>
          <a:xfrm>
            <a:off x="6999701" y="5421478"/>
            <a:ext cx="0" cy="588962"/>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Título 9"/>
          <p:cNvSpPr>
            <a:spLocks noGrp="1"/>
          </p:cNvSpPr>
          <p:nvPr>
            <p:ph type="title"/>
          </p:nvPr>
        </p:nvSpPr>
        <p:spPr>
          <a:xfrm>
            <a:off x="286896" y="120990"/>
            <a:ext cx="8432055" cy="1325563"/>
          </a:xfrm>
        </p:spPr>
        <p:txBody>
          <a:bodyPr>
            <a:normAutofit/>
          </a:bodyPr>
          <a:lstStyle/>
          <a:p>
            <a:r>
              <a:rPr lang="es-HN" sz="2800" b="1" dirty="0">
                <a:latin typeface="HelveticaNeue LT 45 Light" panose="020B0404020002020204" pitchFamily="34" charset="0"/>
              </a:rPr>
              <a:t>INTERLIS para la Integración y Consolidación (ICDE!)</a:t>
            </a:r>
          </a:p>
        </p:txBody>
      </p:sp>
      <p:pic>
        <p:nvPicPr>
          <p:cNvPr id="87" name="Grafik 2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89874" y="3226090"/>
            <a:ext cx="545620" cy="445505"/>
          </a:xfrm>
          <a:prstGeom prst="rect">
            <a:avLst/>
          </a:prstGeom>
          <a:solidFill>
            <a:schemeClr val="accent4">
              <a:lumMod val="40000"/>
              <a:lumOff val="60000"/>
            </a:schemeClr>
          </a:solidFill>
        </p:spPr>
      </p:pic>
      <p:pic>
        <p:nvPicPr>
          <p:cNvPr id="96" name="Grafik 2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47118" y="3226091"/>
            <a:ext cx="545620" cy="445505"/>
          </a:xfrm>
          <a:prstGeom prst="rect">
            <a:avLst/>
          </a:prstGeom>
          <a:solidFill>
            <a:schemeClr val="accent4">
              <a:lumMod val="40000"/>
              <a:lumOff val="60000"/>
            </a:schemeClr>
          </a:solidFill>
        </p:spPr>
      </p:pic>
      <p:pic>
        <p:nvPicPr>
          <p:cNvPr id="97" name="Grafik 2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27478" y="3226090"/>
            <a:ext cx="545620" cy="445505"/>
          </a:xfrm>
          <a:prstGeom prst="rect">
            <a:avLst/>
          </a:prstGeom>
          <a:solidFill>
            <a:schemeClr val="accent4">
              <a:lumMod val="40000"/>
              <a:lumOff val="60000"/>
            </a:schemeClr>
          </a:solidFill>
        </p:spPr>
      </p:pic>
      <p:pic>
        <p:nvPicPr>
          <p:cNvPr id="98" name="Grafik 2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96217" y="3226090"/>
            <a:ext cx="545620" cy="445505"/>
          </a:xfrm>
          <a:prstGeom prst="rect">
            <a:avLst/>
          </a:prstGeom>
          <a:solidFill>
            <a:schemeClr val="accent4">
              <a:lumMod val="40000"/>
              <a:lumOff val="60000"/>
            </a:schemeClr>
          </a:solidFill>
        </p:spPr>
      </p:pic>
    </p:spTree>
    <p:extLst>
      <p:ext uri="{BB962C8B-B14F-4D97-AF65-F5344CB8AC3E}">
        <p14:creationId xmlns:p14="http://schemas.microsoft.com/office/powerpoint/2010/main" val="168898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la discusión</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94246" cy="1325563"/>
          </a:xfrm>
        </p:spPr>
        <p:txBody>
          <a:bodyPr>
            <a:normAutofit/>
          </a:bodyPr>
          <a:lstStyle/>
          <a:p>
            <a:r>
              <a:rPr lang="es-HN" sz="2800" b="1" dirty="0">
                <a:latin typeface="HelveticaNeue LT 45 Light" panose="020B0404020002020204" pitchFamily="34" charset="0"/>
              </a:rPr>
              <a:t>ISO19152 (LADM) – modelo conceptual en UML</a:t>
            </a:r>
          </a:p>
        </p:txBody>
      </p:sp>
      <p:pic>
        <p:nvPicPr>
          <p:cNvPr id="3" name="Grafik 2"/>
          <p:cNvPicPr>
            <a:picLocks noChangeAspect="1"/>
          </p:cNvPicPr>
          <p:nvPr/>
        </p:nvPicPr>
        <p:blipFill>
          <a:blip r:embed="rId3"/>
          <a:stretch>
            <a:fillRect/>
          </a:stretch>
        </p:blipFill>
        <p:spPr>
          <a:xfrm>
            <a:off x="609600" y="1582055"/>
            <a:ext cx="8069943" cy="5040061"/>
          </a:xfrm>
          <a:prstGeom prst="rect">
            <a:avLst/>
          </a:prstGeom>
        </p:spPr>
      </p:pic>
    </p:spTree>
    <p:extLst>
      <p:ext uri="{BB962C8B-B14F-4D97-AF65-F5344CB8AC3E}">
        <p14:creationId xmlns:p14="http://schemas.microsoft.com/office/powerpoint/2010/main" val="3642443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320531" y="1597777"/>
            <a:ext cx="7983084" cy="4356803"/>
          </a:xfrm>
          <a:prstGeom prst="rect">
            <a:avLst/>
          </a:prstGeom>
        </p:spPr>
      </p:pic>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como lo hago?</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21674" cy="1325563"/>
          </a:xfrm>
        </p:spPr>
        <p:txBody>
          <a:bodyPr>
            <a:normAutofit/>
          </a:bodyPr>
          <a:lstStyle/>
          <a:p>
            <a:r>
              <a:rPr lang="es-HN" sz="2800" b="1" dirty="0" err="1">
                <a:latin typeface="HelveticaNeue LT 45 Light" panose="020B0404020002020204" pitchFamily="34" charset="0"/>
              </a:rPr>
              <a:t>Workflow</a:t>
            </a:r>
            <a:r>
              <a:rPr lang="es-HN" sz="2800" b="1" dirty="0">
                <a:latin typeface="HelveticaNeue LT 45 Light" panose="020B0404020002020204" pitchFamily="34" charset="0"/>
              </a:rPr>
              <a:t> completo de implementación</a:t>
            </a:r>
          </a:p>
        </p:txBody>
      </p:sp>
      <p:pic>
        <p:nvPicPr>
          <p:cNvPr id="1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740" y="1661417"/>
            <a:ext cx="510835" cy="510835"/>
          </a:xfrm>
          <a:prstGeom prst="rect">
            <a:avLst/>
          </a:prstGeom>
        </p:spPr>
      </p:pic>
      <p:pic>
        <p:nvPicPr>
          <p:cNvPr id="13"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1169" y="5021093"/>
            <a:ext cx="510835" cy="510835"/>
          </a:xfrm>
          <a:prstGeom prst="rect">
            <a:avLst/>
          </a:prstGeom>
        </p:spPr>
      </p:pic>
      <p:pic>
        <p:nvPicPr>
          <p:cNvPr id="14"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5746" y="5018792"/>
            <a:ext cx="511659" cy="513136"/>
          </a:xfrm>
          <a:prstGeom prst="rect">
            <a:avLst/>
          </a:prstGeom>
        </p:spPr>
      </p:pic>
      <p:pic>
        <p:nvPicPr>
          <p:cNvPr id="15"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9887" y="1619712"/>
            <a:ext cx="468924" cy="534573"/>
          </a:xfrm>
          <a:prstGeom prst="rect">
            <a:avLst/>
          </a:prstGeom>
        </p:spPr>
      </p:pic>
      <p:pic>
        <p:nvPicPr>
          <p:cNvPr id="16" name="Imagen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8327" y="1662338"/>
            <a:ext cx="510835" cy="510835"/>
          </a:xfrm>
          <a:prstGeom prst="rect">
            <a:avLst/>
          </a:prstGeom>
        </p:spPr>
      </p:pic>
      <p:pic>
        <p:nvPicPr>
          <p:cNvPr id="17"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2337" y="4279137"/>
            <a:ext cx="468924" cy="534573"/>
          </a:xfrm>
          <a:prstGeom prst="rect">
            <a:avLst/>
          </a:prstGeom>
        </p:spPr>
      </p:pic>
      <p:pic>
        <p:nvPicPr>
          <p:cNvPr id="18" name="Imagen 35"/>
          <p:cNvPicPr>
            <a:picLocks noChangeAspect="1"/>
          </p:cNvPicPr>
          <p:nvPr/>
        </p:nvPicPr>
        <p:blipFill>
          <a:blip r:embed="rId9"/>
          <a:stretch>
            <a:fillRect/>
          </a:stretch>
        </p:blipFill>
        <p:spPr>
          <a:xfrm>
            <a:off x="7818840" y="3269487"/>
            <a:ext cx="645040" cy="645040"/>
          </a:xfrm>
          <a:prstGeom prst="rect">
            <a:avLst/>
          </a:prstGeom>
        </p:spPr>
      </p:pic>
      <p:pic>
        <p:nvPicPr>
          <p:cNvPr id="20" name="Grafik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8840" y="4591444"/>
            <a:ext cx="683916" cy="683916"/>
          </a:xfrm>
          <a:prstGeom prst="rect">
            <a:avLst/>
          </a:prstGeom>
        </p:spPr>
      </p:pic>
      <p:pic>
        <p:nvPicPr>
          <p:cNvPr id="3" name="Grafik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8840" y="1948603"/>
            <a:ext cx="683916" cy="683916"/>
          </a:xfrm>
          <a:prstGeom prst="rect">
            <a:avLst/>
          </a:prstGeom>
        </p:spPr>
      </p:pic>
      <p:sp>
        <p:nvSpPr>
          <p:cNvPr id="11" name="Rechteck 10"/>
          <p:cNvSpPr/>
          <p:nvPr/>
        </p:nvSpPr>
        <p:spPr>
          <a:xfrm>
            <a:off x="3904343" y="4147457"/>
            <a:ext cx="1284819" cy="172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22" name="Grupo 21"/>
          <p:cNvGrpSpPr/>
          <p:nvPr/>
        </p:nvGrpSpPr>
        <p:grpSpPr>
          <a:xfrm>
            <a:off x="1578429" y="3222173"/>
            <a:ext cx="3610733" cy="851564"/>
            <a:chOff x="1578429" y="3222173"/>
            <a:chExt cx="3610733" cy="851564"/>
          </a:xfrm>
        </p:grpSpPr>
        <p:sp>
          <p:nvSpPr>
            <p:cNvPr id="5" name="Flecha: arriba y abajo 4"/>
            <p:cNvSpPr/>
            <p:nvPr/>
          </p:nvSpPr>
          <p:spPr>
            <a:xfrm>
              <a:off x="2837405" y="3222173"/>
              <a:ext cx="406538" cy="851564"/>
            </a:xfrm>
            <a:prstGeom prst="up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 name="CuadroTexto 3"/>
            <p:cNvSpPr txBox="1"/>
            <p:nvPr/>
          </p:nvSpPr>
          <p:spPr>
            <a:xfrm>
              <a:off x="1578429" y="3435288"/>
              <a:ext cx="3610733" cy="369332"/>
            </a:xfrm>
            <a:prstGeom prst="rect">
              <a:avLst/>
            </a:prstGeom>
            <a:noFill/>
          </p:spPr>
          <p:txBody>
            <a:bodyPr wrap="square" rtlCol="0">
              <a:spAutoFit/>
            </a:bodyPr>
            <a:lstStyle/>
            <a:p>
              <a:r>
                <a:rPr lang="de-CH" dirty="0">
                  <a:latin typeface="HelveticaNeue LT 45 Light" panose="020B0404020002020204" pitchFamily="34" charset="0"/>
                </a:rPr>
                <a:t>Independiente de Plataformas</a:t>
              </a:r>
              <a:endParaRPr lang="es-419" dirty="0">
                <a:latin typeface="HelveticaNeue LT 45 Light" panose="020B0404020002020204" pitchFamily="34" charset="0"/>
              </a:endParaRPr>
            </a:p>
          </p:txBody>
        </p:sp>
      </p:grpSp>
      <p:grpSp>
        <p:nvGrpSpPr>
          <p:cNvPr id="23" name="Grupo 22"/>
          <p:cNvGrpSpPr/>
          <p:nvPr/>
        </p:nvGrpSpPr>
        <p:grpSpPr>
          <a:xfrm>
            <a:off x="5258103" y="5952277"/>
            <a:ext cx="3045512" cy="759392"/>
            <a:chOff x="5258103" y="5952277"/>
            <a:chExt cx="3045512" cy="759392"/>
          </a:xfrm>
        </p:grpSpPr>
        <p:sp>
          <p:nvSpPr>
            <p:cNvPr id="21" name="CuadroTexto 20"/>
            <p:cNvSpPr txBox="1"/>
            <p:nvPr/>
          </p:nvSpPr>
          <p:spPr>
            <a:xfrm>
              <a:off x="5258103" y="6342337"/>
              <a:ext cx="3045512" cy="369332"/>
            </a:xfrm>
            <a:prstGeom prst="rect">
              <a:avLst/>
            </a:prstGeom>
            <a:noFill/>
          </p:spPr>
          <p:txBody>
            <a:bodyPr wrap="square" rtlCol="0">
              <a:spAutoFit/>
            </a:bodyPr>
            <a:lstStyle/>
            <a:p>
              <a:pPr algn="ctr"/>
              <a:r>
                <a:rPr lang="de-CH" dirty="0">
                  <a:latin typeface="HelveticaNeue LT 45 Light" panose="020B0404020002020204" pitchFamily="34" charset="0"/>
                </a:rPr>
                <a:t>Dependiente de Plataforma</a:t>
              </a:r>
              <a:endParaRPr lang="es-419" dirty="0">
                <a:latin typeface="HelveticaNeue LT 45 Light" panose="020B0404020002020204" pitchFamily="34" charset="0"/>
              </a:endParaRPr>
            </a:p>
          </p:txBody>
        </p:sp>
        <p:sp>
          <p:nvSpPr>
            <p:cNvPr id="10" name="Flecha: hacia arriba 9"/>
            <p:cNvSpPr/>
            <p:nvPr/>
          </p:nvSpPr>
          <p:spPr>
            <a:xfrm>
              <a:off x="6466114" y="5952277"/>
              <a:ext cx="424543" cy="492066"/>
            </a:xfrm>
            <a:prstGeom prst="up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419"/>
            </a:p>
          </p:txBody>
        </p:sp>
      </p:grpSp>
    </p:spTree>
    <p:extLst>
      <p:ext uri="{BB962C8B-B14F-4D97-AF65-F5344CB8AC3E}">
        <p14:creationId xmlns:p14="http://schemas.microsoft.com/office/powerpoint/2010/main" val="1489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como lo hago?</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21674" cy="1325563"/>
          </a:xfrm>
        </p:spPr>
        <p:txBody>
          <a:bodyPr>
            <a:normAutofit/>
          </a:bodyPr>
          <a:lstStyle/>
          <a:p>
            <a:r>
              <a:rPr lang="es-HN" sz="2800" b="1" dirty="0">
                <a:latin typeface="HelveticaNeue LT 45 Light" panose="020B0404020002020204" pitchFamily="34" charset="0"/>
              </a:rPr>
              <a:t>iliValidator - la herramienta de validación </a:t>
            </a:r>
          </a:p>
        </p:txBody>
      </p:sp>
      <p:sp>
        <p:nvSpPr>
          <p:cNvPr id="4" name="Rechteck 3"/>
          <p:cNvSpPr/>
          <p:nvPr/>
        </p:nvSpPr>
        <p:spPr>
          <a:xfrm>
            <a:off x="320532" y="1714304"/>
            <a:ext cx="8199354" cy="4678204"/>
          </a:xfrm>
          <a:prstGeom prst="rect">
            <a:avLst/>
          </a:prstGeom>
        </p:spPr>
        <p:txBody>
          <a:bodyPr wrap="square">
            <a:spAutoFit/>
          </a:bodyPr>
          <a:lstStyle/>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Valida datos INTERLIS (XTF) contra un modelo (conformidad)</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Valida la existencia y tipos de atributos</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Valida constraints sencillos definidos en el modelo (</a:t>
            </a:r>
            <a:r>
              <a:rPr lang="es-ES_tradnl" i="1" dirty="0" err="1">
                <a:latin typeface="HelveticaNeue LT 45 Light" panose="020B0404020002020204" pitchFamily="34" charset="0"/>
                <a:cs typeface="Arial" panose="020B0604020202020204" pitchFamily="34" charset="0"/>
              </a:rPr>
              <a:t>mandatory</a:t>
            </a:r>
            <a:r>
              <a:rPr lang="es-ES_tradnl" dirty="0">
                <a:latin typeface="HelveticaNeue LT 45 Light" panose="020B0404020002020204" pitchFamily="34" charset="0"/>
                <a:cs typeface="Arial" panose="020B0604020202020204" pitchFamily="34" charset="0"/>
              </a:rPr>
              <a:t>, </a:t>
            </a:r>
            <a:r>
              <a:rPr lang="es-ES_tradnl" i="1" dirty="0" err="1">
                <a:latin typeface="HelveticaNeue LT 45 Light" panose="020B0404020002020204" pitchFamily="34" charset="0"/>
                <a:cs typeface="Arial" panose="020B0604020202020204" pitchFamily="34" charset="0"/>
              </a:rPr>
              <a:t>unique</a:t>
            </a:r>
            <a:r>
              <a:rPr lang="es-ES_tradnl" dirty="0">
                <a:latin typeface="HelveticaNeue LT 45 Light" panose="020B0404020002020204" pitchFamily="34" charset="0"/>
                <a:cs typeface="Arial" panose="020B0604020202020204" pitchFamily="34" charset="0"/>
              </a:rPr>
              <a:t>, etc.)</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Puede validar constraints complejos (condiciones, topología)</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Puede validar contra otros datos (que no forman parte del modelo)</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Devuelve un log file con la descripción de los errores</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Devuelve un transfer file (XTF) para visualizar geográficamente los errores</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Es libre, desarrollado en JAVA</a:t>
            </a:r>
          </a:p>
          <a:p>
            <a:pPr marL="261938" lvl="1" indent="-261938">
              <a:spcBef>
                <a:spcPts val="1200"/>
              </a:spcBef>
              <a:spcAft>
                <a:spcPts val="300"/>
              </a:spcAft>
              <a:buClr>
                <a:srgbClr val="00B0F0"/>
              </a:buClr>
              <a:buFont typeface="Wingdings" panose="05000000000000000000" pitchFamily="2" charset="2"/>
              <a:buChar char="§"/>
            </a:pPr>
            <a:r>
              <a:rPr lang="es-ES_tradnl" dirty="0">
                <a:latin typeface="HelveticaNeue LT 45 Light" panose="020B0404020002020204" pitchFamily="34" charset="0"/>
                <a:cs typeface="Arial" panose="020B0604020202020204" pitchFamily="34" charset="0"/>
              </a:rPr>
              <a:t>Así puede ser usado como librería de programas: permite su integración en software existente (</a:t>
            </a:r>
            <a:r>
              <a:rPr lang="es-ES_tradnl" i="1" dirty="0">
                <a:latin typeface="HelveticaNeue LT 45 Light" panose="020B0404020002020204" pitchFamily="34" charset="0"/>
                <a:cs typeface="Arial" panose="020B0604020202020204" pitchFamily="34" charset="0"/>
              </a:rPr>
              <a:t>open </a:t>
            </a:r>
            <a:r>
              <a:rPr lang="es-ES_tradnl" i="1" dirty="0" err="1">
                <a:latin typeface="HelveticaNeue LT 45 Light" panose="020B0404020002020204" pitchFamily="34" charset="0"/>
                <a:cs typeface="Arial" panose="020B0604020202020204" pitchFamily="34" charset="0"/>
              </a:rPr>
              <a:t>source</a:t>
            </a:r>
            <a:r>
              <a:rPr lang="es-ES_tradnl" i="1" dirty="0">
                <a:latin typeface="HelveticaNeue LT 45 Light" panose="020B0404020002020204" pitchFamily="34" charset="0"/>
                <a:cs typeface="Arial" panose="020B0604020202020204" pitchFamily="34" charset="0"/>
              </a:rPr>
              <a:t> </a:t>
            </a:r>
            <a:r>
              <a:rPr lang="es-ES_tradnl" dirty="0">
                <a:latin typeface="HelveticaNeue LT 45 Light" panose="020B0404020002020204" pitchFamily="34" charset="0"/>
                <a:cs typeface="Arial" panose="020B0604020202020204" pitchFamily="34" charset="0"/>
              </a:rPr>
              <a:t>o no), procesos de transformación (ETL) y servicios Web</a:t>
            </a:r>
          </a:p>
        </p:txBody>
      </p:sp>
    </p:spTree>
    <p:extLst>
      <p:ext uri="{BB962C8B-B14F-4D97-AF65-F5344CB8AC3E}">
        <p14:creationId xmlns:p14="http://schemas.microsoft.com/office/powerpoint/2010/main" val="622264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como lo hago?</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21674" cy="1325563"/>
          </a:xfrm>
        </p:spPr>
        <p:txBody>
          <a:bodyPr>
            <a:normAutofit/>
          </a:bodyPr>
          <a:lstStyle/>
          <a:p>
            <a:r>
              <a:rPr lang="es-HN" sz="2800" b="1" dirty="0">
                <a:latin typeface="HelveticaNeue LT 45 Light" panose="020B0404020002020204" pitchFamily="34" charset="0"/>
              </a:rPr>
              <a:t>iliValidator – integrado en un servicio Web</a:t>
            </a:r>
          </a:p>
        </p:txBody>
      </p:sp>
      <p:pic>
        <p:nvPicPr>
          <p:cNvPr id="3" name="Imagen 2"/>
          <p:cNvPicPr>
            <a:picLocks noChangeAspect="1"/>
          </p:cNvPicPr>
          <p:nvPr/>
        </p:nvPicPr>
        <p:blipFill rotWithShape="1">
          <a:blip r:embed="rId3"/>
          <a:srcRect l="32475" t="19103" r="31857" b="10296"/>
          <a:stretch/>
        </p:blipFill>
        <p:spPr>
          <a:xfrm>
            <a:off x="834068" y="1373666"/>
            <a:ext cx="5065486" cy="5225143"/>
          </a:xfrm>
          <a:prstGeom prst="rect">
            <a:avLst/>
          </a:prstGeom>
        </p:spPr>
      </p:pic>
      <p:sp>
        <p:nvSpPr>
          <p:cNvPr id="11" name="Rectángulo 10"/>
          <p:cNvSpPr/>
          <p:nvPr/>
        </p:nvSpPr>
        <p:spPr>
          <a:xfrm>
            <a:off x="1497874" y="2734491"/>
            <a:ext cx="4101737" cy="694509"/>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14" name="CuadroTexto 13"/>
          <p:cNvSpPr txBox="1"/>
          <p:nvPr/>
        </p:nvSpPr>
        <p:spPr>
          <a:xfrm>
            <a:off x="5982286" y="2927856"/>
            <a:ext cx="3462160" cy="307777"/>
          </a:xfrm>
          <a:prstGeom prst="rect">
            <a:avLst/>
          </a:prstGeom>
          <a:noFill/>
        </p:spPr>
        <p:txBody>
          <a:bodyPr wrap="square" rtlCol="0">
            <a:spAutoFit/>
          </a:bodyPr>
          <a:lstStyle/>
          <a:p>
            <a:r>
              <a:rPr lang="de-CH" sz="1400" dirty="0">
                <a:latin typeface="HelveticaNeue LT 45 Light" panose="020B0404020002020204" pitchFamily="34" charset="0"/>
              </a:rPr>
              <a:t>Múltiples archivos de intercambio XTF</a:t>
            </a:r>
            <a:endParaRPr lang="es-419" sz="1400" dirty="0">
              <a:latin typeface="HelveticaNeue LT 45 Light" panose="020B0404020002020204" pitchFamily="34" charset="0"/>
            </a:endParaRPr>
          </a:p>
        </p:txBody>
      </p:sp>
      <p:sp>
        <p:nvSpPr>
          <p:cNvPr id="15" name="CuadroTexto 14"/>
          <p:cNvSpPr txBox="1"/>
          <p:nvPr/>
        </p:nvSpPr>
        <p:spPr>
          <a:xfrm>
            <a:off x="5982286" y="4066127"/>
            <a:ext cx="2909165" cy="307777"/>
          </a:xfrm>
          <a:prstGeom prst="rect">
            <a:avLst/>
          </a:prstGeom>
          <a:noFill/>
        </p:spPr>
        <p:txBody>
          <a:bodyPr wrap="square" rtlCol="0">
            <a:spAutoFit/>
          </a:bodyPr>
          <a:lstStyle/>
          <a:p>
            <a:r>
              <a:rPr lang="de-CH" sz="1400" dirty="0">
                <a:latin typeface="HelveticaNeue LT 45 Light" panose="020B0404020002020204" pitchFamily="34" charset="0"/>
              </a:rPr>
              <a:t>Modelos .ili personalizados</a:t>
            </a:r>
            <a:endParaRPr lang="es-419" sz="1400" dirty="0">
              <a:latin typeface="HelveticaNeue LT 45 Light" panose="020B0404020002020204" pitchFamily="34" charset="0"/>
            </a:endParaRPr>
          </a:p>
        </p:txBody>
      </p:sp>
      <p:sp>
        <p:nvSpPr>
          <p:cNvPr id="16" name="Rectángulo 15"/>
          <p:cNvSpPr/>
          <p:nvPr/>
        </p:nvSpPr>
        <p:spPr>
          <a:xfrm>
            <a:off x="1497874" y="3718872"/>
            <a:ext cx="4101737" cy="962804"/>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415005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como lo hago?</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21674" cy="1325563"/>
          </a:xfrm>
        </p:spPr>
        <p:txBody>
          <a:bodyPr>
            <a:normAutofit/>
          </a:bodyPr>
          <a:lstStyle/>
          <a:p>
            <a:r>
              <a:rPr lang="es-HN" sz="2800" b="1" dirty="0">
                <a:latin typeface="HelveticaNeue LT 45 Light" panose="020B0404020002020204" pitchFamily="34" charset="0"/>
              </a:rPr>
              <a:t>iliValidator – integrado en un servicio Web</a:t>
            </a:r>
          </a:p>
        </p:txBody>
      </p:sp>
      <p:pic>
        <p:nvPicPr>
          <p:cNvPr id="5" name="Imagen 4"/>
          <p:cNvPicPr>
            <a:picLocks noChangeAspect="1"/>
          </p:cNvPicPr>
          <p:nvPr/>
        </p:nvPicPr>
        <p:blipFill rotWithShape="1">
          <a:blip r:embed="rId2"/>
          <a:srcRect l="31655" t="19652" r="32268" b="9160"/>
          <a:stretch/>
        </p:blipFill>
        <p:spPr>
          <a:xfrm>
            <a:off x="421535" y="1448798"/>
            <a:ext cx="3653561" cy="3757061"/>
          </a:xfrm>
          <a:prstGeom prst="rect">
            <a:avLst/>
          </a:prstGeom>
        </p:spPr>
      </p:pic>
      <p:pic>
        <p:nvPicPr>
          <p:cNvPr id="10" name="Imagen 9"/>
          <p:cNvPicPr>
            <a:picLocks noChangeAspect="1"/>
          </p:cNvPicPr>
          <p:nvPr/>
        </p:nvPicPr>
        <p:blipFill rotWithShape="1">
          <a:blip r:embed="rId3"/>
          <a:srcRect l="32996" t="21265" r="31604" b="39887"/>
          <a:stretch/>
        </p:blipFill>
        <p:spPr>
          <a:xfrm>
            <a:off x="4572000" y="2099902"/>
            <a:ext cx="4292135" cy="2454681"/>
          </a:xfrm>
          <a:prstGeom prst="rect">
            <a:avLst/>
          </a:prstGeom>
        </p:spPr>
      </p:pic>
      <p:sp>
        <p:nvSpPr>
          <p:cNvPr id="14" name="CuadroTexto 13"/>
          <p:cNvSpPr txBox="1"/>
          <p:nvPr/>
        </p:nvSpPr>
        <p:spPr>
          <a:xfrm>
            <a:off x="747086" y="5407536"/>
            <a:ext cx="3462160" cy="338554"/>
          </a:xfrm>
          <a:prstGeom prst="rect">
            <a:avLst/>
          </a:prstGeom>
          <a:noFill/>
        </p:spPr>
        <p:txBody>
          <a:bodyPr wrap="square" rtlCol="0">
            <a:spAutoFit/>
          </a:bodyPr>
          <a:lstStyle/>
          <a:p>
            <a:r>
              <a:rPr lang="de-CH" sz="1600" dirty="0">
                <a:latin typeface="HelveticaNeue LT 45 Light" panose="020B0404020002020204" pitchFamily="34" charset="0"/>
              </a:rPr>
              <a:t>Resultados de validación con errores</a:t>
            </a:r>
            <a:endParaRPr lang="es-419" sz="1600" dirty="0">
              <a:latin typeface="HelveticaNeue LT 45 Light" panose="020B0404020002020204" pitchFamily="34" charset="0"/>
            </a:endParaRPr>
          </a:p>
        </p:txBody>
      </p:sp>
      <p:sp>
        <p:nvSpPr>
          <p:cNvPr id="15" name="CuadroTexto 14"/>
          <p:cNvSpPr txBox="1"/>
          <p:nvPr/>
        </p:nvSpPr>
        <p:spPr>
          <a:xfrm>
            <a:off x="4930217" y="5407535"/>
            <a:ext cx="3586766" cy="338554"/>
          </a:xfrm>
          <a:prstGeom prst="rect">
            <a:avLst/>
          </a:prstGeom>
          <a:noFill/>
        </p:spPr>
        <p:txBody>
          <a:bodyPr wrap="square" rtlCol="0">
            <a:spAutoFit/>
          </a:bodyPr>
          <a:lstStyle/>
          <a:p>
            <a:r>
              <a:rPr lang="de-CH" sz="1600" dirty="0">
                <a:latin typeface="HelveticaNeue LT 45 Light" panose="020B0404020002020204" pitchFamily="34" charset="0"/>
              </a:rPr>
              <a:t>Resultados de validación sin errores</a:t>
            </a:r>
            <a:endParaRPr lang="es-419" sz="1600" dirty="0">
              <a:latin typeface="HelveticaNeue LT 45 Light" panose="020B0404020002020204" pitchFamily="34" charset="0"/>
            </a:endParaRPr>
          </a:p>
        </p:txBody>
      </p:sp>
      <p:sp>
        <p:nvSpPr>
          <p:cNvPr id="17" name="Flecha: hacia arriba 9"/>
          <p:cNvSpPr/>
          <p:nvPr/>
        </p:nvSpPr>
        <p:spPr>
          <a:xfrm>
            <a:off x="2036043" y="4916848"/>
            <a:ext cx="424543" cy="492066"/>
          </a:xfrm>
          <a:prstGeom prst="up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419"/>
          </a:p>
        </p:txBody>
      </p:sp>
      <p:sp>
        <p:nvSpPr>
          <p:cNvPr id="18" name="Flecha: hacia arriba 9"/>
          <p:cNvSpPr/>
          <p:nvPr/>
        </p:nvSpPr>
        <p:spPr>
          <a:xfrm>
            <a:off x="6544727" y="4915469"/>
            <a:ext cx="424543" cy="492066"/>
          </a:xfrm>
          <a:prstGeom prst="up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419"/>
          </a:p>
        </p:txBody>
      </p:sp>
    </p:spTree>
    <p:extLst>
      <p:ext uri="{BB962C8B-B14F-4D97-AF65-F5344CB8AC3E}">
        <p14:creationId xmlns:p14="http://schemas.microsoft.com/office/powerpoint/2010/main" val="1354447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como lo hago?</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21674" cy="1325563"/>
          </a:xfrm>
        </p:spPr>
        <p:txBody>
          <a:bodyPr>
            <a:normAutofit/>
          </a:bodyPr>
          <a:lstStyle/>
          <a:p>
            <a:r>
              <a:rPr lang="es-ES_tradnl" sz="2800" b="1" dirty="0">
                <a:latin typeface="HelveticaNeue LT 45 Light" panose="020B0404020002020204" pitchFamily="34" charset="0"/>
              </a:rPr>
              <a:t>Lectura fichero XTF – Cualquier lector de OGR</a:t>
            </a:r>
            <a:endParaRPr lang="es-HN" sz="2800" b="1" dirty="0">
              <a:latin typeface="HelveticaNeue LT 45 Light" panose="020B0404020002020204" pitchFamily="34" charset="0"/>
            </a:endParaRPr>
          </a:p>
        </p:txBody>
      </p:sp>
      <p:pic>
        <p:nvPicPr>
          <p:cNvPr id="10" name="Imagen 1"/>
          <p:cNvPicPr>
            <a:picLocks noChangeAspect="1"/>
          </p:cNvPicPr>
          <p:nvPr/>
        </p:nvPicPr>
        <p:blipFill>
          <a:blip r:embed="rId3"/>
          <a:stretch>
            <a:fillRect/>
          </a:stretch>
        </p:blipFill>
        <p:spPr>
          <a:xfrm>
            <a:off x="346833" y="1582402"/>
            <a:ext cx="8361738" cy="4564516"/>
          </a:xfrm>
          <a:prstGeom prst="rect">
            <a:avLst/>
          </a:prstGeom>
        </p:spPr>
      </p:pic>
    </p:spTree>
    <p:extLst>
      <p:ext uri="{BB962C8B-B14F-4D97-AF65-F5344CB8AC3E}">
        <p14:creationId xmlns:p14="http://schemas.microsoft.com/office/powerpoint/2010/main" val="2250724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conclusiones</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1" name="36 CuadroTexto"/>
          <p:cNvSpPr txBox="1"/>
          <p:nvPr/>
        </p:nvSpPr>
        <p:spPr>
          <a:xfrm>
            <a:off x="492369" y="1488079"/>
            <a:ext cx="8260862" cy="5016758"/>
          </a:xfrm>
          <a:prstGeom prst="rect">
            <a:avLst/>
          </a:prstGeom>
          <a:noFill/>
        </p:spPr>
        <p:txBody>
          <a:bodyPr wrap="square" rtlCol="0">
            <a:spAutoFit/>
          </a:bodyPr>
          <a:lstStyle/>
          <a:p>
            <a:pPr marL="342900" indent="-342900">
              <a:buClr>
                <a:schemeClr val="accent1">
                  <a:lumMod val="75000"/>
                </a:schemeClr>
              </a:buClr>
              <a:buFont typeface="+mj-lt"/>
              <a:buAutoNum type="arabicPeriod"/>
              <a:defRPr/>
            </a:pPr>
            <a:r>
              <a:rPr lang="es-HN" sz="2000" b="1" kern="0" dirty="0">
                <a:solidFill>
                  <a:sysClr val="windowText" lastClr="000000"/>
                </a:solidFill>
                <a:latin typeface="HelveticaNeue LT 45 Light" panose="020B0404020002020204" pitchFamily="34" charset="0"/>
              </a:rPr>
              <a:t>INTERLIS</a:t>
            </a:r>
            <a:r>
              <a:rPr lang="es-HN" sz="2000" kern="0" dirty="0">
                <a:solidFill>
                  <a:sysClr val="windowText" lastClr="000000"/>
                </a:solidFill>
                <a:latin typeface="HelveticaNeue LT 45 Light" panose="020B0404020002020204" pitchFamily="34" charset="0"/>
              </a:rPr>
              <a:t> </a:t>
            </a:r>
            <a:r>
              <a:rPr lang="es-HN" sz="2000" b="1" kern="0" dirty="0">
                <a:solidFill>
                  <a:schemeClr val="accent1">
                    <a:lumMod val="50000"/>
                  </a:schemeClr>
                </a:solidFill>
                <a:latin typeface="HelveticaNeue LT 45 Light" panose="020B0404020002020204" pitchFamily="34" charset="0"/>
              </a:rPr>
              <a:t>facilita la implementación de la</a:t>
            </a:r>
            <a:r>
              <a:rPr lang="es-HN" sz="2000" kern="0" dirty="0">
                <a:solidFill>
                  <a:sysClr val="windowText" lastClr="000000"/>
                </a:solidFill>
                <a:latin typeface="HelveticaNeue LT 45 Light" panose="020B0404020002020204" pitchFamily="34" charset="0"/>
              </a:rPr>
              <a:t> </a:t>
            </a:r>
            <a:r>
              <a:rPr lang="es-HN" sz="2000" b="1" kern="0" dirty="0">
                <a:solidFill>
                  <a:schemeClr val="accent1">
                    <a:lumMod val="50000"/>
                  </a:schemeClr>
                </a:solidFill>
                <a:latin typeface="HelveticaNeue LT 45 Light" panose="020B0404020002020204" pitchFamily="34" charset="0"/>
              </a:rPr>
              <a:t>ISO19152</a:t>
            </a:r>
            <a:r>
              <a:rPr lang="es-HN" sz="2000" b="1" kern="0" dirty="0">
                <a:solidFill>
                  <a:srgbClr val="00B0F0"/>
                </a:solidFill>
                <a:latin typeface="HelveticaNeue LT 45 Light" panose="020B0404020002020204" pitchFamily="34" charset="0"/>
              </a:rPr>
              <a:t> </a:t>
            </a:r>
            <a:r>
              <a:rPr lang="es-HN" sz="2000" kern="0" dirty="0">
                <a:solidFill>
                  <a:sysClr val="windowText" lastClr="000000"/>
                </a:solidFill>
                <a:latin typeface="HelveticaNeue LT 45 Light" panose="020B0404020002020204" pitchFamily="34" charset="0"/>
              </a:rPr>
              <a:t>(LADM) </a:t>
            </a:r>
          </a:p>
          <a:p>
            <a:pPr marL="342900" indent="-342900">
              <a:buClr>
                <a:schemeClr val="accent1">
                  <a:lumMod val="75000"/>
                </a:schemeClr>
              </a:buClr>
              <a:buFont typeface="+mj-lt"/>
              <a:buAutoNum type="arabicPeriod"/>
              <a:defRPr/>
            </a:pPr>
            <a:endParaRPr lang="es-HN" sz="2000" b="1"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mj-lt"/>
              <a:buAutoNum type="arabicPeriod"/>
              <a:defRPr/>
            </a:pPr>
            <a:r>
              <a:rPr lang="es-HN" sz="2000" b="1" kern="0" dirty="0">
                <a:solidFill>
                  <a:sysClr val="windowText" lastClr="000000"/>
                </a:solidFill>
                <a:latin typeface="HelveticaNeue LT 45 Light" panose="020B0404020002020204" pitchFamily="34" charset="0"/>
              </a:rPr>
              <a:t>INTERLIS</a:t>
            </a:r>
            <a:r>
              <a:rPr lang="es-HN" sz="2000" kern="0" dirty="0">
                <a:solidFill>
                  <a:sysClr val="windowText" lastClr="000000"/>
                </a:solidFill>
                <a:latin typeface="HelveticaNeue LT 45 Light" panose="020B0404020002020204" pitchFamily="34" charset="0"/>
              </a:rPr>
              <a:t> por ser un estándar neutro de sistemas, </a:t>
            </a:r>
            <a:r>
              <a:rPr lang="es-HN" sz="2000" b="1" kern="0" dirty="0">
                <a:solidFill>
                  <a:schemeClr val="accent1">
                    <a:lumMod val="50000"/>
                  </a:schemeClr>
                </a:solidFill>
                <a:latin typeface="HelveticaNeue LT 45 Light" panose="020B0404020002020204" pitchFamily="34" charset="0"/>
              </a:rPr>
              <a:t>cumple con el principio “Libertad de Métodos”</a:t>
            </a:r>
            <a:r>
              <a:rPr lang="es-HN" sz="2000" kern="0" dirty="0">
                <a:solidFill>
                  <a:sysClr val="windowText" lastClr="000000"/>
                </a:solidFill>
                <a:latin typeface="HelveticaNeue LT 45 Light" panose="020B0404020002020204" pitchFamily="34" charset="0"/>
              </a:rPr>
              <a:t> es decir que las empresas, agrimensores, entidades territoriales utilicen el software de su preferencia (los datos están en el centro, no el software).</a:t>
            </a:r>
          </a:p>
          <a:p>
            <a:pPr marL="342900" indent="-342900">
              <a:buClr>
                <a:schemeClr val="accent1">
                  <a:lumMod val="75000"/>
                </a:schemeClr>
              </a:buClr>
              <a:buFont typeface="+mj-lt"/>
              <a:buAutoNum type="arabicPeriod"/>
              <a:defRPr/>
            </a:pPr>
            <a:endParaRPr lang="es-HN" sz="2000"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mj-lt"/>
              <a:buAutoNum type="arabicPeriod"/>
              <a:defRPr/>
            </a:pPr>
            <a:r>
              <a:rPr lang="es-HN" sz="2000" b="1" kern="0" dirty="0">
                <a:solidFill>
                  <a:sysClr val="windowText" lastClr="000000"/>
                </a:solidFill>
                <a:latin typeface="HelveticaNeue LT 45 Light" panose="020B0404020002020204" pitchFamily="34" charset="0"/>
              </a:rPr>
              <a:t>INTERLIS</a:t>
            </a:r>
            <a:r>
              <a:rPr lang="es-HN" sz="2000" kern="0" dirty="0">
                <a:solidFill>
                  <a:sysClr val="windowText" lastClr="000000"/>
                </a:solidFill>
                <a:latin typeface="HelveticaNeue LT 45 Light" panose="020B0404020002020204" pitchFamily="34" charset="0"/>
              </a:rPr>
              <a:t> </a:t>
            </a:r>
            <a:r>
              <a:rPr lang="es-HN" sz="2000" b="1" kern="0" dirty="0">
                <a:solidFill>
                  <a:schemeClr val="accent1">
                    <a:lumMod val="50000"/>
                  </a:schemeClr>
                </a:solidFill>
                <a:latin typeface="HelveticaNeue LT 45 Light" panose="020B0404020002020204" pitchFamily="34" charset="0"/>
              </a:rPr>
              <a:t>facilita la validación automatizada y masiva de datos </a:t>
            </a:r>
            <a:r>
              <a:rPr lang="es-HN" sz="2000" kern="0" dirty="0">
                <a:solidFill>
                  <a:sysClr val="windowText" lastClr="000000"/>
                </a:solidFill>
                <a:latin typeface="HelveticaNeue LT 45 Light" panose="020B0404020002020204" pitchFamily="34" charset="0"/>
              </a:rPr>
              <a:t>catastrales provistos por entes públicos y operadores.</a:t>
            </a:r>
          </a:p>
          <a:p>
            <a:pPr marL="342900" indent="-342900">
              <a:buClr>
                <a:schemeClr val="accent1">
                  <a:lumMod val="75000"/>
                </a:schemeClr>
              </a:buClr>
              <a:buFont typeface="+mj-lt"/>
              <a:buAutoNum type="arabicPeriod"/>
              <a:defRPr/>
            </a:pPr>
            <a:endParaRPr lang="es-HN" sz="2000"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mj-lt"/>
              <a:buAutoNum type="arabicPeriod"/>
              <a:defRPr/>
            </a:pPr>
            <a:r>
              <a:rPr lang="es-HN" sz="2000" b="1" kern="0" dirty="0">
                <a:solidFill>
                  <a:sysClr val="windowText" lastClr="000000"/>
                </a:solidFill>
                <a:latin typeface="HelveticaNeue LT 45 Light" panose="020B0404020002020204" pitchFamily="34" charset="0"/>
              </a:rPr>
              <a:t>INTERLIS </a:t>
            </a:r>
            <a:r>
              <a:rPr lang="es-HN" sz="2000" b="1" kern="0" dirty="0">
                <a:solidFill>
                  <a:schemeClr val="accent1">
                    <a:lumMod val="50000"/>
                  </a:schemeClr>
                </a:solidFill>
                <a:latin typeface="HelveticaNeue LT 45 Light" panose="020B0404020002020204" pitchFamily="34" charset="0"/>
              </a:rPr>
              <a:t>viabiliza la interoperabilidad </a:t>
            </a:r>
            <a:r>
              <a:rPr lang="es-HN" sz="2000" kern="0" dirty="0">
                <a:solidFill>
                  <a:sysClr val="windowText" lastClr="000000"/>
                </a:solidFill>
                <a:latin typeface="HelveticaNeue LT 45 Light" panose="020B0404020002020204" pitchFamily="34" charset="0"/>
              </a:rPr>
              <a:t>de los Sistemas de Administración y Gestión de Tierras y hace la integración y consolidación consistente de datos en un ámbito IDE posible.</a:t>
            </a:r>
          </a:p>
          <a:p>
            <a:pPr marL="342900" indent="-342900">
              <a:buClr>
                <a:schemeClr val="accent1">
                  <a:lumMod val="75000"/>
                </a:schemeClr>
              </a:buClr>
              <a:buFont typeface="+mj-lt"/>
              <a:buAutoNum type="arabicPeriod"/>
              <a:defRPr/>
            </a:pPr>
            <a:endParaRPr lang="es-HN" sz="2000"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mj-lt"/>
              <a:buAutoNum type="arabicPeriod"/>
              <a:defRPr/>
            </a:pPr>
            <a:r>
              <a:rPr lang="es-HN" sz="2000" kern="0" dirty="0">
                <a:solidFill>
                  <a:sysClr val="windowText" lastClr="000000"/>
                </a:solidFill>
                <a:latin typeface="HelveticaNeue LT 45 Light" panose="020B0404020002020204" pitchFamily="34" charset="0"/>
              </a:rPr>
              <a:t>INTERLIS cuenta con </a:t>
            </a:r>
            <a:r>
              <a:rPr lang="es-HN" sz="2000" b="1" kern="0" dirty="0">
                <a:solidFill>
                  <a:schemeClr val="accent1">
                    <a:lumMod val="50000"/>
                  </a:schemeClr>
                </a:solidFill>
                <a:latin typeface="HelveticaNeue LT 45 Light" panose="020B0404020002020204" pitchFamily="34" charset="0"/>
              </a:rPr>
              <a:t>herramientas para la implementación </a:t>
            </a:r>
            <a:r>
              <a:rPr lang="es-HN" sz="2000" kern="0" dirty="0">
                <a:solidFill>
                  <a:sysClr val="windowText" lastClr="000000"/>
                </a:solidFill>
                <a:latin typeface="HelveticaNeue LT 45 Light" panose="020B0404020002020204" pitchFamily="34" charset="0"/>
              </a:rPr>
              <a:t>(código abierto) y con documentación (</a:t>
            </a:r>
            <a:r>
              <a:rPr lang="es-HN" sz="2000" b="1" kern="0" dirty="0">
                <a:solidFill>
                  <a:schemeClr val="accent1">
                    <a:lumMod val="50000"/>
                  </a:schemeClr>
                </a:solidFill>
                <a:latin typeface="HelveticaNeue LT 45 Light" panose="020B0404020002020204" pitchFamily="34" charset="0"/>
              </a:rPr>
              <a:t>manual referencia en español</a:t>
            </a:r>
            <a:r>
              <a:rPr lang="es-HN" sz="2000" kern="0" dirty="0">
                <a:solidFill>
                  <a:sysClr val="windowText" lastClr="000000"/>
                </a:solidFill>
                <a:latin typeface="HelveticaNeue LT 45 Light" panose="020B0404020002020204" pitchFamily="34" charset="0"/>
              </a:rPr>
              <a:t>)</a:t>
            </a:r>
          </a:p>
        </p:txBody>
      </p:sp>
      <p:sp>
        <p:nvSpPr>
          <p:cNvPr id="12" name="Título 9"/>
          <p:cNvSpPr>
            <a:spLocks noGrp="1"/>
          </p:cNvSpPr>
          <p:nvPr>
            <p:ph type="title"/>
          </p:nvPr>
        </p:nvSpPr>
        <p:spPr>
          <a:xfrm>
            <a:off x="286896" y="120990"/>
            <a:ext cx="8810615" cy="1325563"/>
          </a:xfrm>
        </p:spPr>
        <p:txBody>
          <a:bodyPr>
            <a:normAutofit/>
          </a:bodyPr>
          <a:lstStyle/>
          <a:p>
            <a:r>
              <a:rPr lang="es-HN" sz="2800" b="1" dirty="0">
                <a:latin typeface="HelveticaNeue LT 45 Light" panose="020B0404020002020204" pitchFamily="34" charset="0"/>
              </a:rPr>
              <a:t>Conclusiones más importantes</a:t>
            </a:r>
          </a:p>
        </p:txBody>
      </p:sp>
    </p:spTree>
    <p:extLst>
      <p:ext uri="{BB962C8B-B14F-4D97-AF65-F5344CB8AC3E}">
        <p14:creationId xmlns:p14="http://schemas.microsoft.com/office/powerpoint/2010/main" val="1529866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60266" y="-137690"/>
            <a:ext cx="8983734"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b="1" dirty="0">
                <a:solidFill>
                  <a:srgbClr val="FBFBFB"/>
                </a:solidFill>
                <a:effectLst>
                  <a:glow rad="127000">
                    <a:srgbClr val="C7C7C7">
                      <a:alpha val="27000"/>
                    </a:srgbClr>
                  </a:glow>
                </a:effectLst>
                <a:latin typeface="Impact" panose="020B0806030902050204" pitchFamily="34" charset="0"/>
              </a:rPr>
              <a:t>conclusiones</a:t>
            </a: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3" name="Título 9"/>
          <p:cNvSpPr>
            <a:spLocks noGrp="1"/>
          </p:cNvSpPr>
          <p:nvPr>
            <p:ph type="title"/>
          </p:nvPr>
        </p:nvSpPr>
        <p:spPr>
          <a:xfrm>
            <a:off x="286896" y="120990"/>
            <a:ext cx="8810615" cy="1325563"/>
          </a:xfrm>
        </p:spPr>
        <p:txBody>
          <a:bodyPr>
            <a:normAutofit/>
          </a:bodyPr>
          <a:lstStyle/>
          <a:p>
            <a:r>
              <a:rPr lang="es-HN" sz="2800" b="1" dirty="0">
                <a:latin typeface="HelveticaNeue LT 45 Light" panose="020B0404020002020204" pitchFamily="34" charset="0"/>
              </a:rPr>
              <a:t>Y tres últimos puntos importantes más</a:t>
            </a:r>
          </a:p>
        </p:txBody>
      </p:sp>
      <p:sp>
        <p:nvSpPr>
          <p:cNvPr id="14" name="36 CuadroTexto"/>
          <p:cNvSpPr txBox="1"/>
          <p:nvPr/>
        </p:nvSpPr>
        <p:spPr>
          <a:xfrm>
            <a:off x="492369" y="1488079"/>
            <a:ext cx="8260862" cy="3785652"/>
          </a:xfrm>
          <a:prstGeom prst="rect">
            <a:avLst/>
          </a:prstGeom>
          <a:noFill/>
        </p:spPr>
        <p:txBody>
          <a:bodyPr wrap="square" rtlCol="0">
            <a:spAutoFit/>
          </a:bodyPr>
          <a:lstStyle/>
          <a:p>
            <a:pPr marL="342900" indent="-342900">
              <a:buClr>
                <a:schemeClr val="accent1">
                  <a:lumMod val="75000"/>
                </a:schemeClr>
              </a:buClr>
              <a:buFont typeface="Wingdings" panose="05000000000000000000" pitchFamily="2" charset="2"/>
              <a:buChar char="§"/>
              <a:defRPr/>
            </a:pPr>
            <a:r>
              <a:rPr lang="de-CH" sz="2000" b="1" kern="0" dirty="0">
                <a:solidFill>
                  <a:schemeClr val="accent1">
                    <a:lumMod val="50000"/>
                  </a:schemeClr>
                </a:solidFill>
                <a:latin typeface="HelveticaNeue LT 45 Light" panose="020B0404020002020204" pitchFamily="34" charset="0"/>
              </a:rPr>
              <a:t>En Suiza, INTERLIS esta en uso desde 1991</a:t>
            </a:r>
            <a:r>
              <a:rPr lang="de-CH" sz="2000" kern="0" dirty="0">
                <a:solidFill>
                  <a:sysClr val="windowText" lastClr="000000"/>
                </a:solidFill>
                <a:latin typeface="HelveticaNeue LT 45 Light" panose="020B0404020002020204" pitchFamily="34" charset="0"/>
              </a:rPr>
              <a:t>, como un factor de exito para un modelo de gestión catastral descentralizado (que funciona), basado en </a:t>
            </a:r>
            <a:r>
              <a:rPr lang="de-CH" sz="2000" b="1" kern="0" dirty="0">
                <a:solidFill>
                  <a:schemeClr val="accent1">
                    <a:lumMod val="50000"/>
                  </a:schemeClr>
                </a:solidFill>
                <a:latin typeface="HelveticaNeue LT 45 Light" panose="020B0404020002020204" pitchFamily="34" charset="0"/>
              </a:rPr>
              <a:t>principios de Catastro 2014</a:t>
            </a:r>
            <a:r>
              <a:rPr lang="de-CH" sz="2000" kern="0" dirty="0">
                <a:solidFill>
                  <a:sysClr val="windowText" lastClr="000000"/>
                </a:solidFill>
                <a:latin typeface="HelveticaNeue LT 45 Light" panose="020B0404020002020204" pitchFamily="34" charset="0"/>
              </a:rPr>
              <a:t>. Colombia puede aprovechar de esta experiencia</a:t>
            </a:r>
            <a:endParaRPr lang="es-419" sz="2000"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Wingdings" panose="05000000000000000000" pitchFamily="2" charset="2"/>
              <a:buChar char="§"/>
              <a:defRPr/>
            </a:pPr>
            <a:endParaRPr lang="es-HN" sz="2000"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Wingdings" panose="05000000000000000000" pitchFamily="2" charset="2"/>
              <a:buChar char="§"/>
              <a:defRPr/>
            </a:pPr>
            <a:r>
              <a:rPr lang="es-HN" sz="2000" kern="0" dirty="0">
                <a:solidFill>
                  <a:sysClr val="windowText" lastClr="000000"/>
                </a:solidFill>
                <a:latin typeface="HelveticaNeue LT 45 Light" panose="020B0404020002020204" pitchFamily="34" charset="0"/>
              </a:rPr>
              <a:t>Si en algún momento hay una mejor solución, se puede cambiar sin problema, porque los datos están disponibles en un formato </a:t>
            </a:r>
            <a:r>
              <a:rPr lang="es-HN" sz="2000" kern="0" dirty="0" err="1">
                <a:solidFill>
                  <a:sysClr val="windowText" lastClr="000000"/>
                </a:solidFill>
                <a:latin typeface="HelveticaNeue LT 45 Light" panose="020B0404020002020204" pitchFamily="34" charset="0"/>
              </a:rPr>
              <a:t>inde</a:t>
            </a:r>
            <a:r>
              <a:rPr lang="es-HN" sz="2000" kern="0" dirty="0">
                <a:solidFill>
                  <a:sysClr val="windowText" lastClr="000000"/>
                </a:solidFill>
                <a:latin typeface="HelveticaNeue LT 45 Light" panose="020B0404020002020204" pitchFamily="34" charset="0"/>
              </a:rPr>
              <a:t>-pendiente de una plataforma o sistema</a:t>
            </a:r>
          </a:p>
          <a:p>
            <a:pPr marL="342900" indent="-342900">
              <a:buClr>
                <a:schemeClr val="accent1">
                  <a:lumMod val="75000"/>
                </a:schemeClr>
              </a:buClr>
              <a:buFont typeface="Wingdings" panose="05000000000000000000" pitchFamily="2" charset="2"/>
              <a:buChar char="§"/>
              <a:defRPr/>
            </a:pPr>
            <a:endParaRPr lang="es-HN" sz="2000" kern="0" dirty="0">
              <a:solidFill>
                <a:sysClr val="windowText" lastClr="000000"/>
              </a:solidFill>
              <a:latin typeface="HelveticaNeue LT 45 Light" panose="020B0404020002020204" pitchFamily="34" charset="0"/>
            </a:endParaRPr>
          </a:p>
          <a:p>
            <a:pPr marL="342900" indent="-342900">
              <a:buClr>
                <a:schemeClr val="accent1">
                  <a:lumMod val="75000"/>
                </a:schemeClr>
              </a:buClr>
              <a:buFont typeface="Wingdings" panose="05000000000000000000" pitchFamily="2" charset="2"/>
              <a:buChar char="§"/>
              <a:defRPr/>
            </a:pPr>
            <a:r>
              <a:rPr lang="es-HN" sz="2000" b="1" kern="0" dirty="0">
                <a:solidFill>
                  <a:schemeClr val="accent1">
                    <a:lumMod val="50000"/>
                  </a:schemeClr>
                </a:solidFill>
                <a:latin typeface="HelveticaNeue LT 45 Light" panose="020B0404020002020204" pitchFamily="34" charset="0"/>
              </a:rPr>
              <a:t>Porque la tecnología y los sistemas cambian sobre el tiempo, pero lo más importante (y costoso), los datos, deben permanecer</a:t>
            </a:r>
          </a:p>
          <a:p>
            <a:pPr marL="342900" indent="-342900">
              <a:buClr>
                <a:schemeClr val="accent1">
                  <a:lumMod val="75000"/>
                </a:schemeClr>
              </a:buClr>
              <a:buFont typeface="+mj-lt"/>
              <a:buAutoNum type="arabicPeriod"/>
              <a:defRPr/>
            </a:pPr>
            <a:endParaRPr lang="es-HN" sz="2000" kern="0" dirty="0">
              <a:solidFill>
                <a:sysClr val="windowText" lastClr="000000"/>
              </a:solidFill>
              <a:latin typeface="HelveticaNeue LT 45 Light" panose="020B0404020002020204" pitchFamily="34" charset="0"/>
            </a:endParaRPr>
          </a:p>
        </p:txBody>
      </p:sp>
    </p:spTree>
    <p:extLst>
      <p:ext uri="{BB962C8B-B14F-4D97-AF65-F5344CB8AC3E}">
        <p14:creationId xmlns:p14="http://schemas.microsoft.com/office/powerpoint/2010/main" val="41543937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p:cNvSpPr/>
          <p:nvPr/>
        </p:nvSpPr>
        <p:spPr>
          <a:xfrm>
            <a:off x="3680120" y="1404788"/>
            <a:ext cx="1662693" cy="166537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Rectángulo 34"/>
          <p:cNvSpPr/>
          <p:nvPr/>
        </p:nvSpPr>
        <p:spPr>
          <a:xfrm>
            <a:off x="5388878" y="807310"/>
            <a:ext cx="2271095" cy="226285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Rectángulo 37"/>
          <p:cNvSpPr/>
          <p:nvPr/>
        </p:nvSpPr>
        <p:spPr>
          <a:xfrm>
            <a:off x="3073373" y="3100937"/>
            <a:ext cx="2287266" cy="2294373"/>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1" name="Rectángulo 40"/>
          <p:cNvSpPr/>
          <p:nvPr/>
        </p:nvSpPr>
        <p:spPr>
          <a:xfrm>
            <a:off x="5395064" y="3096472"/>
            <a:ext cx="3748936" cy="3761527"/>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43" name="Imagen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1429" y="1722675"/>
            <a:ext cx="2788334" cy="2788334"/>
          </a:xfrm>
          <a:prstGeom prst="rect">
            <a:avLst/>
          </a:prstGeom>
        </p:spPr>
      </p:pic>
      <p:sp>
        <p:nvSpPr>
          <p:cNvPr id="3" name="Rectángulo 2"/>
          <p:cNvSpPr/>
          <p:nvPr/>
        </p:nvSpPr>
        <p:spPr>
          <a:xfrm>
            <a:off x="0" y="6111338"/>
            <a:ext cx="9128707" cy="746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Título 1"/>
          <p:cNvSpPr txBox="1">
            <a:spLocks/>
          </p:cNvSpPr>
          <p:nvPr/>
        </p:nvSpPr>
        <p:spPr>
          <a:xfrm>
            <a:off x="156308" y="3482210"/>
            <a:ext cx="4153442" cy="16653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4800" b="1" dirty="0">
                <a:latin typeface="HelveticaNeue LT 45 Light" panose="020B0404020002020204" pitchFamily="34" charset="0"/>
              </a:rPr>
              <a:t> Gracias</a:t>
            </a:r>
          </a:p>
        </p:txBody>
      </p:sp>
      <p:cxnSp>
        <p:nvCxnSpPr>
          <p:cNvPr id="13" name="Conector recto 12"/>
          <p:cNvCxnSpPr/>
          <p:nvPr/>
        </p:nvCxnSpPr>
        <p:spPr>
          <a:xfrm>
            <a:off x="312618" y="4657215"/>
            <a:ext cx="4750420" cy="0"/>
          </a:xfrm>
          <a:prstGeom prst="line">
            <a:avLst/>
          </a:prstGeom>
          <a:ln w="57150">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5" name="Conector recto 14"/>
          <p:cNvCxnSpPr/>
          <p:nvPr/>
        </p:nvCxnSpPr>
        <p:spPr>
          <a:xfrm>
            <a:off x="-2" y="6078499"/>
            <a:ext cx="9144001" cy="0"/>
          </a:xfrm>
          <a:prstGeom prst="line">
            <a:avLst/>
          </a:prstGeom>
          <a:ln w="57150">
            <a:solidFill>
              <a:srgbClr val="00B0F0"/>
            </a:solidFill>
          </a:ln>
        </p:spPr>
        <p:style>
          <a:lnRef idx="2">
            <a:schemeClr val="accent5"/>
          </a:lnRef>
          <a:fillRef idx="0">
            <a:schemeClr val="accent5"/>
          </a:fillRef>
          <a:effectRef idx="1">
            <a:schemeClr val="accent5"/>
          </a:effectRef>
          <a:fontRef idx="minor">
            <a:schemeClr val="tx1"/>
          </a:fontRef>
        </p:style>
      </p:cxnSp>
      <p:pic>
        <p:nvPicPr>
          <p:cNvPr id="16" name="Picture 2" descr="https://static.wixstatic.com/media/c9a336_f17dfb672a8a465991c6a5ba3708cfd4~mv2.png/v1/fill/w_580,h_100,al_c,usm_0.66_1.00_0.01/c9a336_f17dfb672a8a465991c6a5ba3708cfd4~mv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7218" y="6156694"/>
            <a:ext cx="4042276" cy="696945"/>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Imagen 17"/>
          <p:cNvPicPr>
            <a:picLocks noChangeAspect="1"/>
          </p:cNvPicPr>
          <p:nvPr/>
        </p:nvPicPr>
        <p:blipFill>
          <a:blip r:embed="rId4" cstate="print"/>
          <a:stretch>
            <a:fillRect/>
          </a:stretch>
        </p:blipFill>
        <p:spPr>
          <a:xfrm>
            <a:off x="6823482" y="6121277"/>
            <a:ext cx="2305225" cy="746661"/>
          </a:xfrm>
          <a:prstGeom prst="rect">
            <a:avLst/>
          </a:prstGeom>
        </p:spPr>
      </p:pic>
      <p:cxnSp>
        <p:nvCxnSpPr>
          <p:cNvPr id="19" name="Conector recto 18"/>
          <p:cNvCxnSpPr/>
          <p:nvPr/>
        </p:nvCxnSpPr>
        <p:spPr>
          <a:xfrm flipV="1">
            <a:off x="2453530" y="6156694"/>
            <a:ext cx="0" cy="673500"/>
          </a:xfrm>
          <a:prstGeom prst="line">
            <a:avLst/>
          </a:prstGeom>
          <a:ln w="28575">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20" name="Conector recto 19"/>
          <p:cNvCxnSpPr/>
          <p:nvPr/>
        </p:nvCxnSpPr>
        <p:spPr>
          <a:xfrm flipV="1">
            <a:off x="6605430" y="6156694"/>
            <a:ext cx="0" cy="673500"/>
          </a:xfrm>
          <a:prstGeom prst="line">
            <a:avLst/>
          </a:prstGeom>
          <a:ln w="28575">
            <a:solidFill>
              <a:srgbClr val="00B0F0"/>
            </a:solidFill>
          </a:ln>
        </p:spPr>
        <p:style>
          <a:lnRef idx="2">
            <a:schemeClr val="accent5"/>
          </a:lnRef>
          <a:fillRef idx="0">
            <a:schemeClr val="accent5"/>
          </a:fillRef>
          <a:effectRef idx="1">
            <a:schemeClr val="accent5"/>
          </a:effectRef>
          <a:fontRef idx="minor">
            <a:schemeClr val="tx1"/>
          </a:fontRef>
        </p:style>
      </p:cxnSp>
      <p:sp>
        <p:nvSpPr>
          <p:cNvPr id="31" name="30 CuadroTexto"/>
          <p:cNvSpPr txBox="1"/>
          <p:nvPr/>
        </p:nvSpPr>
        <p:spPr>
          <a:xfrm>
            <a:off x="1057275" y="5429250"/>
            <a:ext cx="4152900" cy="461665"/>
          </a:xfrm>
          <a:prstGeom prst="rect">
            <a:avLst/>
          </a:prstGeom>
          <a:noFill/>
        </p:spPr>
        <p:txBody>
          <a:bodyPr wrap="square" rtlCol="0">
            <a:spAutoFit/>
          </a:bodyPr>
          <a:lstStyle/>
          <a:p>
            <a:r>
              <a:rPr lang="es-ES_tradnl" sz="2400" b="1" dirty="0">
                <a:solidFill>
                  <a:schemeClr val="accent1">
                    <a:lumMod val="50000"/>
                  </a:schemeClr>
                </a:solidFill>
                <a:latin typeface="+mj-lt"/>
              </a:rPr>
              <a:t>http://www.proadmintierra.info</a:t>
            </a:r>
          </a:p>
        </p:txBody>
      </p:sp>
      <p:pic>
        <p:nvPicPr>
          <p:cNvPr id="44" name="Imagen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1059" y="2462233"/>
            <a:ext cx="1344312" cy="1302890"/>
          </a:xfrm>
          <a:prstGeom prst="rect">
            <a:avLst/>
          </a:prstGeom>
        </p:spPr>
      </p:pic>
      <p:sp>
        <p:nvSpPr>
          <p:cNvPr id="45" name="Rectángulo 44"/>
          <p:cNvSpPr/>
          <p:nvPr/>
        </p:nvSpPr>
        <p:spPr>
          <a:xfrm>
            <a:off x="6854839" y="3125461"/>
            <a:ext cx="2364237" cy="369332"/>
          </a:xfrm>
          <a:prstGeom prst="rect">
            <a:avLst/>
          </a:prstGeom>
        </p:spPr>
        <p:txBody>
          <a:bodyPr wrap="none">
            <a:spAutoFit/>
          </a:bodyPr>
          <a:lstStyle/>
          <a:p>
            <a:r>
              <a:rPr lang="es-HN" dirty="0">
                <a:solidFill>
                  <a:schemeClr val="bg1"/>
                </a:solidFill>
              </a:rPr>
              <a:t>http://www.interlis.ch</a:t>
            </a:r>
          </a:p>
        </p:txBody>
      </p:sp>
      <p:pic>
        <p:nvPicPr>
          <p:cNvPr id="16386" name="Picture 2" descr="http://www.interlis.ch/img/interli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4123" y="2516874"/>
            <a:ext cx="1256358" cy="53395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http://www.interlis.ch/img/interli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62" y="6156694"/>
            <a:ext cx="1435808" cy="610218"/>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CuadroTexto 21"/>
          <p:cNvSpPr txBox="1"/>
          <p:nvPr/>
        </p:nvSpPr>
        <p:spPr>
          <a:xfrm>
            <a:off x="7996987" y="5770722"/>
            <a:ext cx="1131720" cy="307777"/>
          </a:xfrm>
          <a:prstGeom prst="rect">
            <a:avLst/>
          </a:prstGeom>
          <a:noFill/>
        </p:spPr>
        <p:txBody>
          <a:bodyPr wrap="none" rtlCol="0">
            <a:spAutoFit/>
          </a:bodyPr>
          <a:lstStyle/>
          <a:p>
            <a:r>
              <a:rPr lang="es-HN" sz="1400" dirty="0"/>
              <a:t>Golgi Alvarez</a:t>
            </a:r>
          </a:p>
        </p:txBody>
      </p:sp>
    </p:spTree>
    <p:extLst>
      <p:ext uri="{BB962C8B-B14F-4D97-AF65-F5344CB8AC3E}">
        <p14:creationId xmlns:p14="http://schemas.microsoft.com/office/powerpoint/2010/main" val="2069212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la discusión</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94246" cy="1325563"/>
          </a:xfrm>
        </p:spPr>
        <p:txBody>
          <a:bodyPr>
            <a:normAutofit/>
          </a:bodyPr>
          <a:lstStyle/>
          <a:p>
            <a:r>
              <a:rPr lang="es-HN" sz="2800" b="1" dirty="0">
                <a:latin typeface="HelveticaNeue LT 45 Light" panose="020B0404020002020204" pitchFamily="34" charset="0"/>
              </a:rPr>
              <a:t>ISO19152 (LADM) – modelo conceptual en Prosa</a:t>
            </a:r>
          </a:p>
        </p:txBody>
      </p:sp>
      <p:sp>
        <p:nvSpPr>
          <p:cNvPr id="2" name="CuadroTexto 1"/>
          <p:cNvSpPr txBox="1"/>
          <p:nvPr/>
        </p:nvSpPr>
        <p:spPr>
          <a:xfrm>
            <a:off x="1708879" y="2308485"/>
            <a:ext cx="6071016" cy="3046988"/>
          </a:xfrm>
          <a:prstGeom prst="rect">
            <a:avLst/>
          </a:prstGeom>
          <a:noFill/>
        </p:spPr>
        <p:txBody>
          <a:bodyPr wrap="square" rtlCol="0">
            <a:spAutoFit/>
          </a:bodyPr>
          <a:lstStyle/>
          <a:p>
            <a:pPr algn="ctr"/>
            <a:r>
              <a:rPr lang="es-HN" sz="2400" dirty="0"/>
              <a:t>“El predio </a:t>
            </a:r>
            <a:r>
              <a:rPr lang="es-ES" sz="2400" dirty="0"/>
              <a:t>tiene una relación con el terreno cuya descripción se encuentra en el catastro, y el terreno contiene una relación hacia su referencia topográfica, fundamentada en una medición realizada. En una transacción dicha descripción es documentada mediante el certificado plano predial catastral que se anexa como fuente documental</a:t>
            </a:r>
            <a:r>
              <a:rPr lang="es-CO" sz="2400" dirty="0"/>
              <a:t>. “</a:t>
            </a:r>
            <a:endParaRPr lang="es-419" sz="2400" dirty="0"/>
          </a:p>
        </p:txBody>
      </p:sp>
    </p:spTree>
    <p:extLst>
      <p:ext uri="{BB962C8B-B14F-4D97-AF65-F5344CB8AC3E}">
        <p14:creationId xmlns:p14="http://schemas.microsoft.com/office/powerpoint/2010/main" val="3099969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la discusión</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94246" cy="1325563"/>
          </a:xfrm>
        </p:spPr>
        <p:txBody>
          <a:bodyPr>
            <a:normAutofit/>
          </a:bodyPr>
          <a:lstStyle/>
          <a:p>
            <a:r>
              <a:rPr lang="es-HN" sz="2800" b="1" dirty="0">
                <a:latin typeface="HelveticaNeue LT 45 Light" panose="020B0404020002020204" pitchFamily="34" charset="0"/>
              </a:rPr>
              <a:t>ISO19152 (LADM) – modelo conceptual en Gráficos</a:t>
            </a:r>
          </a:p>
        </p:txBody>
      </p:sp>
      <p:pic>
        <p:nvPicPr>
          <p:cNvPr id="11" name="Imagen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9847" y="1446553"/>
            <a:ext cx="5775294" cy="4987190"/>
          </a:xfrm>
          <a:prstGeom prst="rect">
            <a:avLst/>
          </a:prstGeom>
          <a:noFill/>
        </p:spPr>
      </p:pic>
    </p:spTree>
    <p:extLst>
      <p:ext uri="{BB962C8B-B14F-4D97-AF65-F5344CB8AC3E}">
        <p14:creationId xmlns:p14="http://schemas.microsoft.com/office/powerpoint/2010/main" val="2323834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la discusión</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94246" cy="1325563"/>
          </a:xfrm>
        </p:spPr>
        <p:txBody>
          <a:bodyPr>
            <a:normAutofit/>
          </a:bodyPr>
          <a:lstStyle/>
          <a:p>
            <a:r>
              <a:rPr lang="es-HN" sz="2800" b="1" dirty="0">
                <a:latin typeface="HelveticaNeue LT 45 Light" panose="020B0404020002020204" pitchFamily="34" charset="0"/>
              </a:rPr>
              <a:t>ISO19152 (LADM) – modelo conceptual en UML!</a:t>
            </a:r>
          </a:p>
        </p:txBody>
      </p:sp>
      <p:pic>
        <p:nvPicPr>
          <p:cNvPr id="3" name="Grafik 2"/>
          <p:cNvPicPr>
            <a:picLocks noChangeAspect="1"/>
          </p:cNvPicPr>
          <p:nvPr/>
        </p:nvPicPr>
        <p:blipFill>
          <a:blip r:embed="rId3"/>
          <a:stretch>
            <a:fillRect/>
          </a:stretch>
        </p:blipFill>
        <p:spPr>
          <a:xfrm>
            <a:off x="609600" y="1582055"/>
            <a:ext cx="8069943" cy="5040061"/>
          </a:xfrm>
          <a:prstGeom prst="rect">
            <a:avLst/>
          </a:prstGeom>
        </p:spPr>
      </p:pic>
    </p:spTree>
    <p:extLst>
      <p:ext uri="{BB962C8B-B14F-4D97-AF65-F5344CB8AC3E}">
        <p14:creationId xmlns:p14="http://schemas.microsoft.com/office/powerpoint/2010/main" val="15813421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pero, como?</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7886700" cy="1325563"/>
          </a:xfrm>
        </p:spPr>
        <p:txBody>
          <a:bodyPr>
            <a:normAutofit/>
          </a:bodyPr>
          <a:lstStyle/>
          <a:p>
            <a:r>
              <a:rPr lang="es-HN" sz="2800" b="1" dirty="0">
                <a:latin typeface="HelveticaNeue LT 45 Light" panose="020B0404020002020204" pitchFamily="34" charset="0"/>
              </a:rPr>
              <a:t>LADM – como implementarlo?</a:t>
            </a:r>
          </a:p>
        </p:txBody>
      </p:sp>
      <p:pic>
        <p:nvPicPr>
          <p:cNvPr id="3" name="Grafik 2"/>
          <p:cNvPicPr>
            <a:picLocks noChangeAspect="1"/>
          </p:cNvPicPr>
          <p:nvPr/>
        </p:nvPicPr>
        <p:blipFill>
          <a:blip r:embed="rId3"/>
          <a:stretch>
            <a:fillRect/>
          </a:stretch>
        </p:blipFill>
        <p:spPr>
          <a:xfrm>
            <a:off x="2911905" y="1344663"/>
            <a:ext cx="2825721" cy="1764796"/>
          </a:xfrm>
          <a:prstGeom prst="rect">
            <a:avLst/>
          </a:prstGeom>
        </p:spPr>
      </p:pic>
      <p:pic>
        <p:nvPicPr>
          <p:cNvPr id="10" name="Imagen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9986" y="4979867"/>
            <a:ext cx="861728" cy="936136"/>
          </a:xfrm>
          <a:prstGeom prst="rect">
            <a:avLst/>
          </a:prstGeom>
        </p:spPr>
      </p:pic>
      <p:sp>
        <p:nvSpPr>
          <p:cNvPr id="15" name="CuadroTexto 68"/>
          <p:cNvSpPr txBox="1"/>
          <p:nvPr/>
        </p:nvSpPr>
        <p:spPr>
          <a:xfrm>
            <a:off x="5730192" y="6010440"/>
            <a:ext cx="1321315" cy="461665"/>
          </a:xfrm>
          <a:prstGeom prst="rect">
            <a:avLst/>
          </a:prstGeom>
          <a:noFill/>
        </p:spPr>
        <p:txBody>
          <a:bodyPr wrap="square" rtlCol="0">
            <a:spAutoFit/>
          </a:bodyPr>
          <a:lstStyle/>
          <a:p>
            <a:pPr algn="ctr"/>
            <a:r>
              <a:rPr lang="es-HN" sz="1200" b="1" dirty="0">
                <a:solidFill>
                  <a:srgbClr val="0070C0"/>
                </a:solidFill>
              </a:rPr>
              <a:t>Esquema Físico</a:t>
            </a:r>
          </a:p>
          <a:p>
            <a:pPr algn="ctr"/>
            <a:r>
              <a:rPr lang="es-HN" sz="1200" b="1" dirty="0">
                <a:solidFill>
                  <a:srgbClr val="0070C0"/>
                </a:solidFill>
              </a:rPr>
              <a:t>Base de Datos</a:t>
            </a:r>
          </a:p>
        </p:txBody>
      </p:sp>
      <p:sp>
        <p:nvSpPr>
          <p:cNvPr id="16" name="CuadroTexto 62"/>
          <p:cNvSpPr txBox="1"/>
          <p:nvPr/>
        </p:nvSpPr>
        <p:spPr>
          <a:xfrm>
            <a:off x="3236686" y="3077695"/>
            <a:ext cx="2031999" cy="461665"/>
          </a:xfrm>
          <a:prstGeom prst="rect">
            <a:avLst/>
          </a:prstGeom>
          <a:noFill/>
        </p:spPr>
        <p:txBody>
          <a:bodyPr wrap="square" rtlCol="0">
            <a:spAutoFit/>
          </a:bodyPr>
          <a:lstStyle/>
          <a:p>
            <a:pPr algn="ctr"/>
            <a:r>
              <a:rPr lang="es-HN" sz="1200" b="1" dirty="0">
                <a:solidFill>
                  <a:srgbClr val="0070C0"/>
                </a:solidFill>
              </a:rPr>
              <a:t>Perfil de País de LADM </a:t>
            </a:r>
          </a:p>
          <a:p>
            <a:pPr algn="ctr"/>
            <a:r>
              <a:rPr lang="es-HN" sz="1200" b="1" dirty="0">
                <a:solidFill>
                  <a:srgbClr val="0070C0"/>
                </a:solidFill>
              </a:rPr>
              <a:t>(ISO19152)</a:t>
            </a:r>
          </a:p>
        </p:txBody>
      </p:sp>
      <p:cxnSp>
        <p:nvCxnSpPr>
          <p:cNvPr id="18" name="Conector recto 71"/>
          <p:cNvCxnSpPr/>
          <p:nvPr/>
        </p:nvCxnSpPr>
        <p:spPr>
          <a:xfrm>
            <a:off x="4256221" y="3582822"/>
            <a:ext cx="0" cy="452149"/>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Conector recto 71"/>
          <p:cNvCxnSpPr/>
          <p:nvPr/>
        </p:nvCxnSpPr>
        <p:spPr>
          <a:xfrm>
            <a:off x="4560425" y="4398380"/>
            <a:ext cx="1399561" cy="581487"/>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4039565" y="4004837"/>
            <a:ext cx="544010" cy="769441"/>
          </a:xfrm>
          <a:prstGeom prst="rect">
            <a:avLst/>
          </a:prstGeom>
          <a:noFill/>
        </p:spPr>
        <p:txBody>
          <a:bodyPr wrap="square" rtlCol="0">
            <a:spAutoFit/>
          </a:bodyPr>
          <a:lstStyle/>
          <a:p>
            <a:r>
              <a:rPr lang="de-CH" sz="4400" b="1" dirty="0">
                <a:solidFill>
                  <a:srgbClr val="FF0000"/>
                </a:solidFill>
                <a:latin typeface="HelveticaNeue LT 45 Light" panose="020B0404020002020204" pitchFamily="34" charset="0"/>
              </a:rPr>
              <a:t>?</a:t>
            </a:r>
            <a:endParaRPr lang="x-none" b="1" dirty="0">
              <a:solidFill>
                <a:srgbClr val="FF0000"/>
              </a:solidFill>
              <a:latin typeface="HelveticaNeue LT 45 Light" panose="020B0404020002020204" pitchFamily="34" charset="0"/>
            </a:endParaRPr>
          </a:p>
        </p:txBody>
      </p:sp>
    </p:spTree>
    <p:extLst>
      <p:ext uri="{BB962C8B-B14F-4D97-AF65-F5344CB8AC3E}">
        <p14:creationId xmlns:p14="http://schemas.microsoft.com/office/powerpoint/2010/main" val="12172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8880" y="2895022"/>
            <a:ext cx="1227352" cy="1333331"/>
          </a:xfrm>
          <a:prstGeom prst="rect">
            <a:avLst/>
          </a:prstGeom>
        </p:spPr>
      </p:pic>
      <p:sp>
        <p:nvSpPr>
          <p:cNvPr id="10"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1500" dirty="0">
                <a:solidFill>
                  <a:srgbClr val="FBFBFB"/>
                </a:solidFill>
                <a:effectLst>
                  <a:glow rad="127000">
                    <a:srgbClr val="C7C7C7">
                      <a:alpha val="27000"/>
                    </a:srgbClr>
                  </a:glow>
                </a:effectLst>
                <a:latin typeface="Impact" panose="020B0806030902050204" pitchFamily="34" charset="0"/>
              </a:rPr>
              <a:t>+ problemas</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8494246" cy="1325563"/>
          </a:xfrm>
        </p:spPr>
        <p:txBody>
          <a:bodyPr>
            <a:normAutofit/>
          </a:bodyPr>
          <a:lstStyle/>
          <a:p>
            <a:pPr>
              <a:tabLst>
                <a:tab pos="4662488" algn="l"/>
              </a:tabLst>
            </a:pPr>
            <a:r>
              <a:rPr lang="es-HN" sz="2800" b="1" dirty="0">
                <a:latin typeface="HelveticaNeue LT 45 Light" panose="020B0404020002020204" pitchFamily="34" charset="0"/>
              </a:rPr>
              <a:t>y, como intercambiamos datos </a:t>
            </a:r>
            <a:r>
              <a:rPr lang="es-HN" sz="2800" b="1" dirty="0" smtClean="0">
                <a:latin typeface="HelveticaNeue LT 45 Light" panose="020B0404020002020204" pitchFamily="34" charset="0"/>
              </a:rPr>
              <a:t>conforme LADM</a:t>
            </a:r>
            <a:r>
              <a:rPr lang="es-HN" sz="2800" b="1" dirty="0">
                <a:latin typeface="HelveticaNeue LT 45 Light" panose="020B0404020002020204" pitchFamily="34" charset="0"/>
              </a:rPr>
              <a:t>?</a:t>
            </a:r>
          </a:p>
        </p:txBody>
      </p:sp>
      <p:sp>
        <p:nvSpPr>
          <p:cNvPr id="38" name="Rectángulo redondeado 37"/>
          <p:cNvSpPr/>
          <p:nvPr/>
        </p:nvSpPr>
        <p:spPr>
          <a:xfrm>
            <a:off x="3599307" y="4288615"/>
            <a:ext cx="219373" cy="1734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49"/>
          <p:cNvSpPr/>
          <p:nvPr/>
        </p:nvSpPr>
        <p:spPr>
          <a:xfrm>
            <a:off x="3513479" y="4348830"/>
            <a:ext cx="2422025" cy="338554"/>
          </a:xfrm>
          <a:prstGeom prst="rect">
            <a:avLst/>
          </a:prstGeom>
          <a:noFill/>
        </p:spPr>
        <p:txBody>
          <a:bodyPr wrap="square" lIns="91440" tIns="45720" rIns="91440" bIns="45720">
            <a:spAutoFit/>
          </a:bodyPr>
          <a:lstStyle/>
          <a:p>
            <a:pPr algn="ctr"/>
            <a:r>
              <a:rPr lang="es-ES_tradnl" sz="1600" b="1" dirty="0">
                <a:solidFill>
                  <a:srgbClr val="0070C0"/>
                </a:solidFill>
              </a:rPr>
              <a:t>CASTASTRO</a:t>
            </a:r>
          </a:p>
        </p:txBody>
      </p:sp>
      <p:grpSp>
        <p:nvGrpSpPr>
          <p:cNvPr id="48" name="Grupo 47"/>
          <p:cNvGrpSpPr/>
          <p:nvPr/>
        </p:nvGrpSpPr>
        <p:grpSpPr>
          <a:xfrm>
            <a:off x="831521" y="1845023"/>
            <a:ext cx="7932550" cy="4300551"/>
            <a:chOff x="831521" y="1845023"/>
            <a:chExt cx="7932550" cy="4300551"/>
          </a:xfrm>
        </p:grpSpPr>
        <p:cxnSp>
          <p:nvCxnSpPr>
            <p:cNvPr id="30" name="Shape 404"/>
            <p:cNvCxnSpPr/>
            <p:nvPr/>
          </p:nvCxnSpPr>
          <p:spPr>
            <a:xfrm flipH="1">
              <a:off x="2554941" y="4258235"/>
              <a:ext cx="1778000" cy="1165412"/>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31" name="Shape 405"/>
            <p:cNvCxnSpPr>
              <a:cxnSpLocks/>
            </p:cNvCxnSpPr>
            <p:nvPr/>
          </p:nvCxnSpPr>
          <p:spPr>
            <a:xfrm flipV="1">
              <a:off x="5345001" y="2375647"/>
              <a:ext cx="2006058" cy="1214241"/>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32" name="Shape 406"/>
            <p:cNvCxnSpPr>
              <a:cxnSpLocks/>
            </p:cNvCxnSpPr>
            <p:nvPr/>
          </p:nvCxnSpPr>
          <p:spPr>
            <a:xfrm flipH="1" flipV="1">
              <a:off x="1617721" y="2503038"/>
              <a:ext cx="2180669" cy="1086850"/>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33" name="Shape 407"/>
            <p:cNvCxnSpPr>
              <a:cxnSpLocks/>
            </p:cNvCxnSpPr>
            <p:nvPr/>
          </p:nvCxnSpPr>
          <p:spPr>
            <a:xfrm rot="10800000" flipH="1" flipV="1">
              <a:off x="907591" y="2315873"/>
              <a:ext cx="7076684" cy="3829701"/>
            </a:xfrm>
            <a:prstGeom prst="bentConnector4">
              <a:avLst>
                <a:gd name="adj1" fmla="val -3230"/>
                <a:gd name="adj2" fmla="val 105969"/>
              </a:avLst>
            </a:prstGeom>
            <a:noFill/>
            <a:ln w="38100" cap="flat" cmpd="sng">
              <a:solidFill>
                <a:schemeClr val="accent1">
                  <a:lumMod val="50000"/>
                </a:schemeClr>
              </a:solidFill>
              <a:prstDash val="solid"/>
              <a:round/>
              <a:headEnd type="none" w="lg" len="lg"/>
              <a:tailEnd type="none" w="lg" len="lg"/>
            </a:ln>
          </p:spPr>
        </p:cxnSp>
        <p:cxnSp>
          <p:nvCxnSpPr>
            <p:cNvPr id="40" name="Shape 406"/>
            <p:cNvCxnSpPr>
              <a:cxnSpLocks/>
            </p:cNvCxnSpPr>
            <p:nvPr/>
          </p:nvCxnSpPr>
          <p:spPr>
            <a:xfrm flipH="1" flipV="1">
              <a:off x="2273699" y="1845023"/>
              <a:ext cx="4901586" cy="16447"/>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43" name="Shape 406"/>
            <p:cNvCxnSpPr>
              <a:cxnSpLocks/>
            </p:cNvCxnSpPr>
            <p:nvPr/>
          </p:nvCxnSpPr>
          <p:spPr>
            <a:xfrm flipH="1" flipV="1">
              <a:off x="1617721" y="2503038"/>
              <a:ext cx="8193" cy="2050451"/>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51" name="Shape 407"/>
            <p:cNvCxnSpPr>
              <a:cxnSpLocks/>
            </p:cNvCxnSpPr>
            <p:nvPr/>
          </p:nvCxnSpPr>
          <p:spPr>
            <a:xfrm>
              <a:off x="5259294" y="4213412"/>
              <a:ext cx="1951675" cy="1265424"/>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52" name="Shape 407"/>
            <p:cNvCxnSpPr/>
            <p:nvPr/>
          </p:nvCxnSpPr>
          <p:spPr>
            <a:xfrm>
              <a:off x="2644588" y="5453529"/>
              <a:ext cx="4362824" cy="0"/>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53" name="Shape 407"/>
            <p:cNvCxnSpPr>
              <a:cxnSpLocks/>
            </p:cNvCxnSpPr>
            <p:nvPr/>
          </p:nvCxnSpPr>
          <p:spPr>
            <a:xfrm>
              <a:off x="7969678" y="2585602"/>
              <a:ext cx="14597" cy="2226495"/>
            </a:xfrm>
            <a:prstGeom prst="straightConnector1">
              <a:avLst/>
            </a:prstGeom>
            <a:noFill/>
            <a:ln w="38100" cap="flat" cmpd="sng">
              <a:solidFill>
                <a:schemeClr val="accent1">
                  <a:lumMod val="50000"/>
                </a:schemeClr>
              </a:solidFill>
              <a:prstDash val="solid"/>
              <a:round/>
              <a:headEnd type="arrow" w="lg" len="lg"/>
              <a:tailEnd type="arrow" w="lg" len="lg"/>
            </a:ln>
          </p:spPr>
        </p:cxnSp>
        <p:cxnSp>
          <p:nvCxnSpPr>
            <p:cNvPr id="64" name="Shape 407"/>
            <p:cNvCxnSpPr>
              <a:cxnSpLocks/>
            </p:cNvCxnSpPr>
            <p:nvPr/>
          </p:nvCxnSpPr>
          <p:spPr>
            <a:xfrm rot="10800000" flipH="1">
              <a:off x="831521" y="1861471"/>
              <a:ext cx="7932550" cy="3515569"/>
            </a:xfrm>
            <a:prstGeom prst="bentConnector5">
              <a:avLst>
                <a:gd name="adj1" fmla="val -5896"/>
                <a:gd name="adj2" fmla="val 121964"/>
                <a:gd name="adj3" fmla="val 102882"/>
              </a:avLst>
            </a:prstGeom>
            <a:noFill/>
            <a:ln w="38100" cap="flat" cmpd="sng">
              <a:solidFill>
                <a:schemeClr val="accent1">
                  <a:lumMod val="50000"/>
                </a:schemeClr>
              </a:solidFill>
              <a:prstDash val="solid"/>
              <a:round/>
              <a:headEnd type="none" w="lg" len="lg"/>
              <a:tailEnd type="none" w="lg" len="lg"/>
            </a:ln>
          </p:spPr>
        </p:cxnSp>
      </p:grpSp>
      <p:grpSp>
        <p:nvGrpSpPr>
          <p:cNvPr id="42" name="Grupo 41"/>
          <p:cNvGrpSpPr/>
          <p:nvPr/>
        </p:nvGrpSpPr>
        <p:grpSpPr>
          <a:xfrm>
            <a:off x="837925" y="1213470"/>
            <a:ext cx="8080893" cy="4796970"/>
            <a:chOff x="837925" y="1213470"/>
            <a:chExt cx="8080893" cy="4796970"/>
          </a:xfrm>
        </p:grpSpPr>
        <p:grpSp>
          <p:nvGrpSpPr>
            <p:cNvPr id="36" name="Grupo 35"/>
            <p:cNvGrpSpPr/>
            <p:nvPr/>
          </p:nvGrpSpPr>
          <p:grpSpPr>
            <a:xfrm>
              <a:off x="953994" y="4722338"/>
              <a:ext cx="1277224" cy="1170836"/>
              <a:chOff x="953994" y="4722338"/>
              <a:chExt cx="1277224" cy="1170836"/>
            </a:xfrm>
          </p:grpSpPr>
          <p:pic>
            <p:nvPicPr>
              <p:cNvPr id="45"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0166" y="4722338"/>
                <a:ext cx="811052" cy="881085"/>
              </a:xfrm>
              <a:prstGeom prst="rect">
                <a:avLst/>
              </a:prstGeom>
            </p:spPr>
          </p:pic>
          <p:pic>
            <p:nvPicPr>
              <p:cNvPr id="4" name="Imagen 3"/>
              <p:cNvPicPr>
                <a:picLocks noChangeAspect="1"/>
              </p:cNvPicPr>
              <p:nvPr/>
            </p:nvPicPr>
            <p:blipFill>
              <a:blip r:embed="rId4"/>
              <a:stretch>
                <a:fillRect/>
              </a:stretch>
            </p:blipFill>
            <p:spPr>
              <a:xfrm>
                <a:off x="953994" y="5264096"/>
                <a:ext cx="608621" cy="629078"/>
              </a:xfrm>
              <a:prstGeom prst="rect">
                <a:avLst/>
              </a:prstGeom>
            </p:spPr>
          </p:pic>
        </p:grpSp>
        <p:grpSp>
          <p:nvGrpSpPr>
            <p:cNvPr id="35" name="Grupo 34"/>
            <p:cNvGrpSpPr/>
            <p:nvPr/>
          </p:nvGrpSpPr>
          <p:grpSpPr>
            <a:xfrm>
              <a:off x="7459829" y="1213470"/>
              <a:ext cx="1321314" cy="1232065"/>
              <a:chOff x="7459829" y="1213470"/>
              <a:chExt cx="1321314" cy="1232065"/>
            </a:xfrm>
          </p:grpSpPr>
          <p:pic>
            <p:nvPicPr>
              <p:cNvPr id="44"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169" y="1213470"/>
                <a:ext cx="815974" cy="886432"/>
              </a:xfrm>
              <a:prstGeom prst="rect">
                <a:avLst/>
              </a:prstGeom>
            </p:spPr>
          </p:pic>
          <p:pic>
            <p:nvPicPr>
              <p:cNvPr id="29" name="Imagen 28"/>
              <p:cNvPicPr>
                <a:picLocks noChangeAspect="1"/>
              </p:cNvPicPr>
              <p:nvPr/>
            </p:nvPicPr>
            <p:blipFill>
              <a:blip r:embed="rId5"/>
              <a:stretch>
                <a:fillRect/>
              </a:stretch>
            </p:blipFill>
            <p:spPr>
              <a:xfrm>
                <a:off x="7459829" y="1721869"/>
                <a:ext cx="814124" cy="723666"/>
              </a:xfrm>
              <a:prstGeom prst="rect">
                <a:avLst/>
              </a:prstGeom>
            </p:spPr>
          </p:pic>
        </p:grpSp>
        <p:grpSp>
          <p:nvGrpSpPr>
            <p:cNvPr id="34" name="Grupo 33"/>
            <p:cNvGrpSpPr/>
            <p:nvPr/>
          </p:nvGrpSpPr>
          <p:grpSpPr>
            <a:xfrm>
              <a:off x="837925" y="1408131"/>
              <a:ext cx="1361925" cy="1149491"/>
              <a:chOff x="837925" y="1408131"/>
              <a:chExt cx="1361925" cy="1149491"/>
            </a:xfrm>
          </p:grpSpPr>
          <p:pic>
            <p:nvPicPr>
              <p:cNvPr id="46"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876" y="1408131"/>
                <a:ext cx="815974" cy="886432"/>
              </a:xfrm>
              <a:prstGeom prst="rect">
                <a:avLst/>
              </a:prstGeom>
            </p:spPr>
          </p:pic>
          <p:pic>
            <p:nvPicPr>
              <p:cNvPr id="5" name="Imagen 4"/>
              <p:cNvPicPr>
                <a:picLocks noChangeAspect="1"/>
              </p:cNvPicPr>
              <p:nvPr/>
            </p:nvPicPr>
            <p:blipFill>
              <a:blip r:embed="rId6"/>
              <a:stretch>
                <a:fillRect/>
              </a:stretch>
            </p:blipFill>
            <p:spPr>
              <a:xfrm>
                <a:off x="837925" y="1898967"/>
                <a:ext cx="874320" cy="658655"/>
              </a:xfrm>
              <a:prstGeom prst="rect">
                <a:avLst/>
              </a:prstGeom>
            </p:spPr>
          </p:pic>
        </p:grpSp>
        <p:grpSp>
          <p:nvGrpSpPr>
            <p:cNvPr id="41" name="Grupo 40"/>
            <p:cNvGrpSpPr/>
            <p:nvPr/>
          </p:nvGrpSpPr>
          <p:grpSpPr>
            <a:xfrm>
              <a:off x="7365716" y="4905527"/>
              <a:ext cx="1553102" cy="1104913"/>
              <a:chOff x="7365716" y="4905527"/>
              <a:chExt cx="1553102" cy="1104913"/>
            </a:xfrm>
          </p:grpSpPr>
          <p:pic>
            <p:nvPicPr>
              <p:cNvPr id="47"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844" y="4905527"/>
                <a:ext cx="815974" cy="886432"/>
              </a:xfrm>
              <a:prstGeom prst="rect">
                <a:avLst/>
              </a:prstGeom>
            </p:spPr>
          </p:pic>
          <p:pic>
            <p:nvPicPr>
              <p:cNvPr id="2" name="Imagen 1"/>
              <p:cNvPicPr>
                <a:picLocks noChangeAspect="1"/>
              </p:cNvPicPr>
              <p:nvPr/>
            </p:nvPicPr>
            <p:blipFill>
              <a:blip r:embed="rId7"/>
              <a:stretch>
                <a:fillRect/>
              </a:stretch>
            </p:blipFill>
            <p:spPr>
              <a:xfrm>
                <a:off x="7365716" y="5341698"/>
                <a:ext cx="1084731" cy="668742"/>
              </a:xfrm>
              <a:prstGeom prst="rect">
                <a:avLst/>
              </a:prstGeom>
            </p:spPr>
          </p:pic>
        </p:grpSp>
      </p:grpSp>
    </p:spTree>
    <p:extLst>
      <p:ext uri="{BB962C8B-B14F-4D97-AF65-F5344CB8AC3E}">
        <p14:creationId xmlns:p14="http://schemas.microsoft.com/office/powerpoint/2010/main" val="37587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ítulo 1"/>
          <p:cNvSpPr txBox="1">
            <a:spLocks/>
          </p:cNvSpPr>
          <p:nvPr/>
        </p:nvSpPr>
        <p:spPr>
          <a:xfrm>
            <a:off x="449943" y="-137690"/>
            <a:ext cx="8171965"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pero, como?</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7" y="120990"/>
            <a:ext cx="7886700" cy="1325563"/>
          </a:xfrm>
        </p:spPr>
        <p:txBody>
          <a:bodyPr>
            <a:normAutofit/>
          </a:bodyPr>
          <a:lstStyle/>
          <a:p>
            <a:r>
              <a:rPr lang="es-HN" sz="2800" b="1" dirty="0">
                <a:latin typeface="HelveticaNeue LT 45 Light" panose="020B0404020002020204" pitchFamily="34" charset="0"/>
              </a:rPr>
              <a:t>LADM – como implementarlo?</a:t>
            </a:r>
          </a:p>
        </p:txBody>
      </p:sp>
      <p:pic>
        <p:nvPicPr>
          <p:cNvPr id="3" name="Grafik 2"/>
          <p:cNvPicPr>
            <a:picLocks noChangeAspect="1"/>
          </p:cNvPicPr>
          <p:nvPr/>
        </p:nvPicPr>
        <p:blipFill>
          <a:blip r:embed="rId3"/>
          <a:stretch>
            <a:fillRect/>
          </a:stretch>
        </p:blipFill>
        <p:spPr>
          <a:xfrm>
            <a:off x="2911905" y="1344663"/>
            <a:ext cx="2825721" cy="1764796"/>
          </a:xfrm>
          <a:prstGeom prst="rect">
            <a:avLst/>
          </a:prstGeom>
        </p:spPr>
      </p:pic>
      <p:pic>
        <p:nvPicPr>
          <p:cNvPr id="10" name="Imagen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9986" y="4979867"/>
            <a:ext cx="861728" cy="936136"/>
          </a:xfrm>
          <a:prstGeom prst="rect">
            <a:avLst/>
          </a:prstGeom>
        </p:spPr>
      </p:pic>
      <p:sp>
        <p:nvSpPr>
          <p:cNvPr id="15" name="CuadroTexto 68"/>
          <p:cNvSpPr txBox="1"/>
          <p:nvPr/>
        </p:nvSpPr>
        <p:spPr>
          <a:xfrm>
            <a:off x="5730192" y="6010440"/>
            <a:ext cx="1321315" cy="461665"/>
          </a:xfrm>
          <a:prstGeom prst="rect">
            <a:avLst/>
          </a:prstGeom>
          <a:noFill/>
        </p:spPr>
        <p:txBody>
          <a:bodyPr wrap="square" rtlCol="0">
            <a:spAutoFit/>
          </a:bodyPr>
          <a:lstStyle/>
          <a:p>
            <a:pPr algn="ctr"/>
            <a:r>
              <a:rPr lang="es-HN" sz="1200" b="1" dirty="0">
                <a:solidFill>
                  <a:srgbClr val="0070C0"/>
                </a:solidFill>
              </a:rPr>
              <a:t>Esquema Físico</a:t>
            </a:r>
          </a:p>
          <a:p>
            <a:pPr algn="ctr"/>
            <a:r>
              <a:rPr lang="es-HN" sz="1200" b="1" dirty="0">
                <a:solidFill>
                  <a:srgbClr val="0070C0"/>
                </a:solidFill>
              </a:rPr>
              <a:t>Base de Datos</a:t>
            </a:r>
          </a:p>
        </p:txBody>
      </p:sp>
      <p:sp>
        <p:nvSpPr>
          <p:cNvPr id="16" name="CuadroTexto 62"/>
          <p:cNvSpPr txBox="1"/>
          <p:nvPr/>
        </p:nvSpPr>
        <p:spPr>
          <a:xfrm>
            <a:off x="3236686" y="3077695"/>
            <a:ext cx="2031999" cy="461665"/>
          </a:xfrm>
          <a:prstGeom prst="rect">
            <a:avLst/>
          </a:prstGeom>
          <a:noFill/>
        </p:spPr>
        <p:txBody>
          <a:bodyPr wrap="square" rtlCol="0">
            <a:spAutoFit/>
          </a:bodyPr>
          <a:lstStyle/>
          <a:p>
            <a:pPr algn="ctr"/>
            <a:r>
              <a:rPr lang="es-HN" sz="1200" b="1" dirty="0">
                <a:solidFill>
                  <a:srgbClr val="0070C0"/>
                </a:solidFill>
              </a:rPr>
              <a:t>Perfil de País de LADM </a:t>
            </a:r>
          </a:p>
          <a:p>
            <a:pPr algn="ctr"/>
            <a:r>
              <a:rPr lang="es-HN" sz="1200" b="1" dirty="0">
                <a:solidFill>
                  <a:srgbClr val="0070C0"/>
                </a:solidFill>
              </a:rPr>
              <a:t>(ISO19152)</a:t>
            </a:r>
          </a:p>
        </p:txBody>
      </p:sp>
      <p:cxnSp>
        <p:nvCxnSpPr>
          <p:cNvPr id="18" name="Conector recto 71"/>
          <p:cNvCxnSpPr/>
          <p:nvPr/>
        </p:nvCxnSpPr>
        <p:spPr>
          <a:xfrm>
            <a:off x="4256221" y="3582822"/>
            <a:ext cx="0" cy="452149"/>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 name="Grupo 1"/>
          <p:cNvGrpSpPr/>
          <p:nvPr/>
        </p:nvGrpSpPr>
        <p:grpSpPr>
          <a:xfrm>
            <a:off x="1415649" y="4398380"/>
            <a:ext cx="2600766" cy="2092167"/>
            <a:chOff x="1415649" y="4398380"/>
            <a:chExt cx="2600766" cy="2092167"/>
          </a:xfrm>
        </p:grpSpPr>
        <p:pic>
          <p:nvPicPr>
            <p:cNvPr id="23" name="Grafik 3"/>
            <p:cNvPicPr>
              <a:picLocks noChangeAspect="1"/>
            </p:cNvPicPr>
            <p:nvPr/>
          </p:nvPicPr>
          <p:blipFill rotWithShape="1">
            <a:blip r:embed="rId5" cstate="print">
              <a:duotone>
                <a:prstClr val="black"/>
                <a:schemeClr val="accent1">
                  <a:tint val="45000"/>
                  <a:satMod val="400000"/>
                </a:schemeClr>
              </a:duotone>
            </a:blip>
            <a:srcRect l="922"/>
            <a:stretch/>
          </p:blipFill>
          <p:spPr>
            <a:xfrm>
              <a:off x="1688506" y="5065006"/>
              <a:ext cx="803029" cy="963876"/>
            </a:xfrm>
            <a:prstGeom prst="rect">
              <a:avLst/>
            </a:prstGeom>
          </p:spPr>
        </p:pic>
        <p:grpSp>
          <p:nvGrpSpPr>
            <p:cNvPr id="11" name="Grupo 55"/>
            <p:cNvGrpSpPr/>
            <p:nvPr/>
          </p:nvGrpSpPr>
          <p:grpSpPr>
            <a:xfrm>
              <a:off x="1415649" y="5061359"/>
              <a:ext cx="1321315" cy="1429188"/>
              <a:chOff x="1089637" y="5162881"/>
              <a:chExt cx="1321315" cy="1429188"/>
            </a:xfrm>
          </p:grpSpPr>
          <p:sp>
            <p:nvSpPr>
              <p:cNvPr id="12" name="Documento 42"/>
              <p:cNvSpPr/>
              <p:nvPr/>
            </p:nvSpPr>
            <p:spPr>
              <a:xfrm>
                <a:off x="1360539" y="5162881"/>
                <a:ext cx="804985" cy="602289"/>
              </a:xfrm>
              <a:prstGeom prst="flowChartDocumen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CuadroTexto 67"/>
              <p:cNvSpPr txBox="1"/>
              <p:nvPr/>
            </p:nvSpPr>
            <p:spPr>
              <a:xfrm>
                <a:off x="1356009" y="5303505"/>
                <a:ext cx="809516" cy="276999"/>
              </a:xfrm>
              <a:prstGeom prst="rect">
                <a:avLst/>
              </a:prstGeom>
              <a:noFill/>
            </p:spPr>
            <p:txBody>
              <a:bodyPr wrap="square" rtlCol="0">
                <a:spAutoFit/>
              </a:bodyPr>
              <a:lstStyle/>
              <a:p>
                <a:pPr algn="ctr"/>
                <a:r>
                  <a:rPr lang="es-HN" sz="1200" b="1" dirty="0">
                    <a:solidFill>
                      <a:schemeClr val="bg1"/>
                    </a:solidFill>
                  </a:rPr>
                  <a:t>XML</a:t>
                </a:r>
              </a:p>
            </p:txBody>
          </p:sp>
          <p:sp>
            <p:nvSpPr>
              <p:cNvPr id="14" name="CuadroTexto 69"/>
              <p:cNvSpPr txBox="1"/>
              <p:nvPr/>
            </p:nvSpPr>
            <p:spPr>
              <a:xfrm>
                <a:off x="1089637" y="6130404"/>
                <a:ext cx="1321315" cy="461665"/>
              </a:xfrm>
              <a:prstGeom prst="rect">
                <a:avLst/>
              </a:prstGeom>
              <a:noFill/>
            </p:spPr>
            <p:txBody>
              <a:bodyPr wrap="square" rtlCol="0">
                <a:spAutoFit/>
              </a:bodyPr>
              <a:lstStyle/>
              <a:p>
                <a:pPr algn="ctr"/>
                <a:r>
                  <a:rPr lang="es-HN" sz="1200" b="1" dirty="0">
                    <a:solidFill>
                      <a:srgbClr val="0070C0"/>
                    </a:solidFill>
                  </a:rPr>
                  <a:t>Reglas de</a:t>
                </a:r>
              </a:p>
              <a:p>
                <a:pPr algn="ctr"/>
                <a:r>
                  <a:rPr lang="es-HN" sz="1200" b="1" dirty="0">
                    <a:solidFill>
                      <a:srgbClr val="0070C0"/>
                    </a:solidFill>
                  </a:rPr>
                  <a:t>Transferencia</a:t>
                </a:r>
              </a:p>
            </p:txBody>
          </p:sp>
        </p:grpSp>
        <p:cxnSp>
          <p:nvCxnSpPr>
            <p:cNvPr id="20" name="Conector recto 71"/>
            <p:cNvCxnSpPr/>
            <p:nvPr/>
          </p:nvCxnSpPr>
          <p:spPr>
            <a:xfrm flipH="1">
              <a:off x="2491535" y="4398380"/>
              <a:ext cx="1524880" cy="581487"/>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cxnSp>
        <p:nvCxnSpPr>
          <p:cNvPr id="26" name="Conector recto 71"/>
          <p:cNvCxnSpPr/>
          <p:nvPr/>
        </p:nvCxnSpPr>
        <p:spPr>
          <a:xfrm>
            <a:off x="4560425" y="4398380"/>
            <a:ext cx="1399561" cy="581487"/>
          </a:xfrm>
          <a:prstGeom prst="line">
            <a:avLst/>
          </a:prstGeom>
          <a:ln w="28575">
            <a:solidFill>
              <a:srgbClr val="FF0000"/>
            </a:solidFill>
            <a:prstDash val="sysDash"/>
            <a:headEnd type="none" w="med" len="med"/>
            <a:tailEnd type="arrow" w="med" len="med"/>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4039565" y="4004837"/>
            <a:ext cx="544010" cy="769441"/>
          </a:xfrm>
          <a:prstGeom prst="rect">
            <a:avLst/>
          </a:prstGeom>
          <a:noFill/>
        </p:spPr>
        <p:txBody>
          <a:bodyPr wrap="square" rtlCol="0">
            <a:spAutoFit/>
          </a:bodyPr>
          <a:lstStyle/>
          <a:p>
            <a:r>
              <a:rPr lang="de-CH" sz="4400" b="1" dirty="0">
                <a:solidFill>
                  <a:srgbClr val="FF0000"/>
                </a:solidFill>
                <a:latin typeface="HelveticaNeue LT 45 Light" panose="020B0404020002020204" pitchFamily="34" charset="0"/>
              </a:rPr>
              <a:t>?</a:t>
            </a:r>
            <a:endParaRPr lang="x-none" b="1" dirty="0">
              <a:solidFill>
                <a:srgbClr val="FF0000"/>
              </a:solidFill>
              <a:latin typeface="HelveticaNeue LT 45 Light" panose="020B0404020002020204" pitchFamily="34" charset="0"/>
            </a:endParaRPr>
          </a:p>
        </p:txBody>
      </p:sp>
    </p:spTree>
    <p:extLst>
      <p:ext uri="{BB962C8B-B14F-4D97-AF65-F5344CB8AC3E}">
        <p14:creationId xmlns:p14="http://schemas.microsoft.com/office/powerpoint/2010/main" val="243090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a:off x="1074057" y="-137690"/>
            <a:ext cx="7547851" cy="1978912"/>
          </a:xfrm>
          <a:prstGeom prst="rect">
            <a:avLst/>
          </a:prstGeom>
          <a:effectLst>
            <a:glow>
              <a:schemeClr val="accent1">
                <a:alpha val="40000"/>
              </a:schemeClr>
            </a:glo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HN" sz="11500" dirty="0">
                <a:solidFill>
                  <a:srgbClr val="FBFBFB"/>
                </a:solidFill>
                <a:effectLst>
                  <a:glow rad="127000">
                    <a:srgbClr val="C7C7C7">
                      <a:alpha val="27000"/>
                    </a:srgbClr>
                  </a:glow>
                </a:effectLst>
                <a:latin typeface="Impact" panose="020B0806030902050204" pitchFamily="34" charset="0"/>
              </a:rPr>
              <a:t>la Solución</a:t>
            </a:r>
            <a:endParaRPr lang="es-HN" sz="11500" b="1" dirty="0">
              <a:solidFill>
                <a:srgbClr val="FBFBFB"/>
              </a:solidFill>
              <a:effectLst>
                <a:glow rad="127000">
                  <a:srgbClr val="C7C7C7">
                    <a:alpha val="27000"/>
                  </a:srgbClr>
                </a:glow>
              </a:effectLst>
            </a:endParaRPr>
          </a:p>
        </p:txBody>
      </p:sp>
      <p:grpSp>
        <p:nvGrpSpPr>
          <p:cNvPr id="6" name="Grupo 5"/>
          <p:cNvGrpSpPr/>
          <p:nvPr/>
        </p:nvGrpSpPr>
        <p:grpSpPr>
          <a:xfrm>
            <a:off x="1" y="0"/>
            <a:ext cx="160265" cy="6857999"/>
            <a:chOff x="15628" y="1200341"/>
            <a:chExt cx="154800" cy="4551966"/>
          </a:xfrm>
        </p:grpSpPr>
        <p:sp>
          <p:nvSpPr>
            <p:cNvPr id="7" name="Rectángulo 6"/>
            <p:cNvSpPr/>
            <p:nvPr/>
          </p:nvSpPr>
          <p:spPr>
            <a:xfrm>
              <a:off x="15628" y="1200341"/>
              <a:ext cx="154800" cy="2275723"/>
            </a:xfrm>
            <a:prstGeom prst="rect">
              <a:avLst/>
            </a:prstGeom>
            <a:solidFill>
              <a:srgbClr val="FCC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Rectángulo 7"/>
            <p:cNvSpPr/>
            <p:nvPr/>
          </p:nvSpPr>
          <p:spPr>
            <a:xfrm>
              <a:off x="15628" y="3476064"/>
              <a:ext cx="154800" cy="1151116"/>
            </a:xfrm>
            <a:prstGeom prst="rect">
              <a:avLst/>
            </a:prstGeom>
            <a:solidFill>
              <a:srgbClr val="0A1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Rectángulo 8"/>
            <p:cNvSpPr/>
            <p:nvPr/>
          </p:nvSpPr>
          <p:spPr>
            <a:xfrm>
              <a:off x="15628" y="4627180"/>
              <a:ext cx="154800" cy="1125127"/>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
        <p:nvSpPr>
          <p:cNvPr id="19" name="Título 9"/>
          <p:cNvSpPr>
            <a:spLocks noGrp="1"/>
          </p:cNvSpPr>
          <p:nvPr>
            <p:ph type="title"/>
          </p:nvPr>
        </p:nvSpPr>
        <p:spPr>
          <a:xfrm>
            <a:off x="286896" y="120990"/>
            <a:ext cx="8556161" cy="1325563"/>
          </a:xfrm>
        </p:spPr>
        <p:txBody>
          <a:bodyPr>
            <a:normAutofit/>
          </a:bodyPr>
          <a:lstStyle/>
          <a:p>
            <a:r>
              <a:rPr lang="es-HN" sz="2800" b="1" dirty="0" err="1">
                <a:latin typeface="HelveticaNeue LT 45 Light" panose="020B0404020002020204" pitchFamily="34" charset="0"/>
              </a:rPr>
              <a:t>Publ</a:t>
            </a:r>
            <a:r>
              <a:rPr lang="es-HN" sz="2800" b="1" dirty="0">
                <a:latin typeface="HelveticaNeue LT 45 Light" panose="020B0404020002020204" pitchFamily="34" charset="0"/>
              </a:rPr>
              <a:t>. FIG 2015: German, </a:t>
            </a:r>
            <a:r>
              <a:rPr lang="es-HN" sz="2800" b="1" dirty="0" err="1">
                <a:latin typeface="HelveticaNeue LT 45 Light" panose="020B0404020002020204" pitchFamily="34" charset="0"/>
              </a:rPr>
              <a:t>Kaufmann</a:t>
            </a:r>
            <a:r>
              <a:rPr lang="es-HN" sz="2800" b="1" dirty="0">
                <a:latin typeface="HelveticaNeue LT 45 Light" panose="020B0404020002020204" pitchFamily="34" charset="0"/>
              </a:rPr>
              <a:t>, </a:t>
            </a:r>
            <a:r>
              <a:rPr lang="es-HN" sz="2800" b="1" dirty="0" err="1">
                <a:latin typeface="HelveticaNeue LT 45 Light" panose="020B0404020002020204" pitchFamily="34" charset="0"/>
              </a:rPr>
              <a:t>Lemmen</a:t>
            </a:r>
            <a:r>
              <a:rPr lang="es-HN" sz="2800" b="1" dirty="0">
                <a:latin typeface="HelveticaNeue LT 45 Light" panose="020B0404020002020204" pitchFamily="34" charset="0"/>
              </a:rPr>
              <a:t>, et al.</a:t>
            </a:r>
          </a:p>
        </p:txBody>
      </p:sp>
      <p:pic>
        <p:nvPicPr>
          <p:cNvPr id="4" name="Grafik 3"/>
          <p:cNvPicPr>
            <a:picLocks noChangeAspect="1"/>
          </p:cNvPicPr>
          <p:nvPr/>
        </p:nvPicPr>
        <p:blipFill>
          <a:blip r:embed="rId3"/>
          <a:stretch>
            <a:fillRect/>
          </a:stretch>
        </p:blipFill>
        <p:spPr>
          <a:xfrm>
            <a:off x="406400" y="1692631"/>
            <a:ext cx="8215508" cy="4142111"/>
          </a:xfrm>
          <a:prstGeom prst="rect">
            <a:avLst/>
          </a:prstGeom>
        </p:spPr>
      </p:pic>
    </p:spTree>
    <p:extLst>
      <p:ext uri="{BB962C8B-B14F-4D97-AF65-F5344CB8AC3E}">
        <p14:creationId xmlns:p14="http://schemas.microsoft.com/office/powerpoint/2010/main" val="1465526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2734</Words>
  <Application>Microsoft Office PowerPoint</Application>
  <PresentationFormat>Bildschirmpräsentation (4:3)</PresentationFormat>
  <Paragraphs>250</Paragraphs>
  <Slides>27</Slides>
  <Notes>24</Notes>
  <HiddenSlides>1</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27</vt:i4>
      </vt:variant>
    </vt:vector>
  </HeadingPairs>
  <TitlesOfParts>
    <vt:vector size="36" baseType="lpstr">
      <vt:lpstr>Arial</vt:lpstr>
      <vt:lpstr>Calibri</vt:lpstr>
      <vt:lpstr>Calibri Light</vt:lpstr>
      <vt:lpstr>Helvetica CE 55 Roman</vt:lpstr>
      <vt:lpstr>HelveticaNeue LT 45 Light</vt:lpstr>
      <vt:lpstr>Impact</vt:lpstr>
      <vt:lpstr>Wingdings</vt:lpstr>
      <vt:lpstr>Office Theme</vt:lpstr>
      <vt:lpstr>CorelDRAW</vt:lpstr>
      <vt:lpstr>PowerPoint-Präsentation</vt:lpstr>
      <vt:lpstr>ISO19152 (LADM) – modelo conceptual en UML</vt:lpstr>
      <vt:lpstr>ISO19152 (LADM) – modelo conceptual en Prosa</vt:lpstr>
      <vt:lpstr>ISO19152 (LADM) – modelo conceptual en Gráficos</vt:lpstr>
      <vt:lpstr>ISO19152 (LADM) – modelo conceptual en UML!</vt:lpstr>
      <vt:lpstr>LADM – como implementarlo?</vt:lpstr>
      <vt:lpstr>y, como intercambiamos datos conforme LADM?</vt:lpstr>
      <vt:lpstr>LADM – como implementarlo?</vt:lpstr>
      <vt:lpstr>Publ. FIG 2015: German, Kaufmann, Lemmen, et al.</vt:lpstr>
      <vt:lpstr>Pero que es Arquitectura Basada en Modelos (MDA)?</vt:lpstr>
      <vt:lpstr>Y qué no es INTERLIS</vt:lpstr>
      <vt:lpstr>Qué es INTERLIS (Inter-Land-Information-Systems)</vt:lpstr>
      <vt:lpstr>Que más es INTERLIS</vt:lpstr>
      <vt:lpstr>Implementación LADM basada en INTERLIS</vt:lpstr>
      <vt:lpstr>Implementación LADM basada en INTERLIS</vt:lpstr>
      <vt:lpstr>Implementación con herramientas disponibles (libre)</vt:lpstr>
      <vt:lpstr>Implementación con herramientas disponibles (libre)</vt:lpstr>
      <vt:lpstr>INTERLIS durante los Pilotos del CM</vt:lpstr>
      <vt:lpstr>INTERLIS para la Integración y Consolidación (ICDE!)</vt:lpstr>
      <vt:lpstr>Workflow completo de implementación</vt:lpstr>
      <vt:lpstr>iliValidator - la herramienta de validación </vt:lpstr>
      <vt:lpstr>iliValidator – integrado en un servicio Web</vt:lpstr>
      <vt:lpstr>iliValidator – integrado en un servicio Web</vt:lpstr>
      <vt:lpstr>Lectura fichero XTF – Cualquier lector de OGR</vt:lpstr>
      <vt:lpstr>Conclusiones más importantes</vt:lpstr>
      <vt:lpstr>Y tres últimos puntos importantes más</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INTERLIS Conceptual</dc:title>
  <dc:creator>Golgi Dario Alvarez</dc:creator>
  <cp:lastModifiedBy>Lorenz Jenni</cp:lastModifiedBy>
  <cp:revision>379</cp:revision>
  <dcterms:created xsi:type="dcterms:W3CDTF">2016-03-16T15:51:59Z</dcterms:created>
  <dcterms:modified xsi:type="dcterms:W3CDTF">2017-03-27T01:40:19Z</dcterms:modified>
</cp:coreProperties>
</file>